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8"/>
  </p:notesMasterIdLst>
  <p:sldIdLst>
    <p:sldId id="285" r:id="rId5"/>
    <p:sldId id="424" r:id="rId6"/>
    <p:sldId id="390" r:id="rId7"/>
    <p:sldId id="402" r:id="rId8"/>
    <p:sldId id="423" r:id="rId9"/>
    <p:sldId id="410" r:id="rId10"/>
    <p:sldId id="408" r:id="rId11"/>
    <p:sldId id="411" r:id="rId12"/>
    <p:sldId id="412" r:id="rId13"/>
    <p:sldId id="413" r:id="rId14"/>
    <p:sldId id="416" r:id="rId15"/>
    <p:sldId id="417" r:id="rId16"/>
    <p:sldId id="425"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MOU" lastIdx="4"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C383"/>
    <a:srgbClr val="C4E1EF"/>
    <a:srgbClr val="8C0000"/>
    <a:srgbClr val="FF7500"/>
    <a:srgbClr val="FF8B00"/>
    <a:srgbClr val="97FF01"/>
    <a:srgbClr val="FB5901"/>
    <a:srgbClr val="00FF92"/>
    <a:srgbClr val="FFEE00"/>
    <a:srgbClr val="01A1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4" autoAdjust="0"/>
    <p:restoredTop sz="72373" autoAdjust="0"/>
  </p:normalViewPr>
  <p:slideViewPr>
    <p:cSldViewPr snapToGrid="0" showGuides="1">
      <p:cViewPr varScale="1">
        <p:scale>
          <a:sx n="94" d="100"/>
          <a:sy n="94" d="100"/>
        </p:scale>
        <p:origin x="1168"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10/25/19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horovod/horovod"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g.uber.com/horovod-pyspark-apache-mxnet-suppor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906028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deep Learning model is a computational graph where you define a series of computations and operations and pass data through it.</a:t>
                </a:r>
              </a:p>
              <a:p>
                <a:endParaRPr lang="en-US" dirty="0"/>
              </a:p>
              <a:p>
                <a:r>
                  <a:rPr lang="en-US" dirty="0"/>
                  <a:t>2 approaches to build computational graph: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Symbolic: Define variables, computations. One this is defined, you would compile the model into an IR that defines the links between all the tensors in every step of the operation.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Engine takes care of building the graph and optimizing it. For instance the engine can check how to reuse memory, which operators to fuse. It can do a proper graph </a:t>
                </a:r>
                <a:r>
                  <a:rPr lang="en-US" dirty="0" err="1"/>
                  <a:t>optimiztions</a:t>
                </a:r>
                <a:r>
                  <a:rPr lang="en-US" dirty="0"/>
                  <a:t>. Difficult to debug because of lazy evaluation: until we execute the graph we don’t know what will happen. It build first the graph, and then binds the data.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E.g. loss is not converging, tensor shape mismatch -&gt; very little visibility of what is happening, blindly debug the code, no insight because lazy evaluation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That’s how </a:t>
                </a:r>
                <a:r>
                  <a:rPr lang="en-US" dirty="0" err="1"/>
                  <a:t>Caffee</a:t>
                </a:r>
                <a:r>
                  <a:rPr lang="en-US" dirty="0"/>
                  <a:t>, </a:t>
                </a:r>
                <a:r>
                  <a:rPr lang="en-US" dirty="0" err="1"/>
                  <a:t>Tensorflow</a:t>
                </a:r>
                <a:r>
                  <a:rPr lang="en-US" dirty="0"/>
                  <a:t> worked. </a:t>
                </a:r>
                <a:r>
                  <a:rPr lang="en-US" dirty="0" err="1"/>
                  <a:t>Keras</a:t>
                </a:r>
                <a:r>
                  <a:rPr lang="en-US" dirty="0"/>
                  <a:t> example. Compile-&gt;, fit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Imperative programming: straightforward and flexible. It is hard to optimize.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Mixed programming combines advantages of both worlds. </a:t>
                </a:r>
              </a:p>
              <a:p>
                <a:r>
                  <a:rPr lang="en-US" dirty="0"/>
                  <a:t>Take advantage of language native features such as loops, conditions and debugger. Execution is driven by the host language. Definition step is the same like the symbolic one. </a:t>
                </a:r>
              </a:p>
              <a:p>
                <a:r>
                  <a:rPr lang="en-US" dirty="0"/>
                  <a:t>You don’t give a bunch of data and then call fit. You go through every epoch and each epoch we pass batches of data, get the loss, do the backward propagation of the gradients and update parameters with respect to the loss. </a:t>
                </a:r>
              </a:p>
              <a:p>
                <a:endParaRPr lang="en-US" dirty="0"/>
              </a:p>
              <a:p>
                <a:r>
                  <a:rPr lang="en-US" dirty="0"/>
                  <a:t>Fast to prototype. You don’t have to develop the full network and once call fit figure out why it crashed.</a:t>
                </a:r>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64637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you are ready, you debugged the model, it is training well, you can start recording: during first batch it is recorded what is happening, each operation is recorded in a symbolic form. Second batch is using the cached operators.</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900206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mazon Ember Regular" charset="0"/>
                    <a:ea typeface="+mn-ea"/>
                    <a:cs typeface="+mn-cs"/>
                    <a:hlinkClick r:id="rId3"/>
                  </a:rPr>
                  <a:t>Horovod</a:t>
                </a:r>
                <a:r>
                  <a:rPr lang="en-US" sz="1200" b="0" i="0" kern="1200" dirty="0">
                    <a:solidFill>
                      <a:schemeClr val="tx1"/>
                    </a:solidFill>
                    <a:effectLst/>
                    <a:latin typeface="Amazon Ember Regular" charset="0"/>
                    <a:ea typeface="+mn-ea"/>
                    <a:cs typeface="+mn-cs"/>
                  </a:rPr>
                  <a:t> is an open-source distributed deep learning framework created at Uber. It leverages efficient inter-GPU and inter-node communication methods such as NVIDIA Collective Communications Library (NCCL) and Message Passing Interface (MPI) to distribute and aggregate model parameters between workers. It optimizes the use of network bandwidth and scales very well with dense deep neural network models. It currently supports several mainstream deep learning frameworks such as </a:t>
                </a:r>
                <a:r>
                  <a:rPr lang="en-US" sz="1200" b="0" i="0" u="none" strike="noStrike" kern="1200" dirty="0">
                    <a:solidFill>
                      <a:schemeClr val="tx1"/>
                    </a:solidFill>
                    <a:effectLst/>
                    <a:latin typeface="Amazon Ember Regular" charset="0"/>
                    <a:ea typeface="+mn-ea"/>
                    <a:cs typeface="+mn-cs"/>
                    <a:hlinkClick r:id="rId4"/>
                  </a:rPr>
                  <a:t>MXNet</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Tensorflow</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Keras</a:t>
                </a:r>
                <a:r>
                  <a:rPr lang="en-US" sz="1200" b="0" i="0" kern="1200" dirty="0">
                    <a:solidFill>
                      <a:schemeClr val="tx1"/>
                    </a:solidFill>
                    <a:effectLst/>
                    <a:latin typeface="Amazon Ember Regular" charset="0"/>
                    <a:ea typeface="+mn-ea"/>
                    <a:cs typeface="+mn-cs"/>
                  </a:rPr>
                  <a:t>, and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a:t>
                </a:r>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472415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When training a ResNet50-v1 model using ImageNet data set on 64 GPUs across eight </a:t>
                </a:r>
                <a:r>
                  <a:rPr lang="en-US" sz="1200" b="0" i="1" kern="1200" dirty="0">
                    <a:solidFill>
                      <a:schemeClr val="tx1"/>
                    </a:solidFill>
                    <a:effectLst/>
                    <a:latin typeface="Amazon Ember Regular" charset="0"/>
                    <a:ea typeface="+mn-ea"/>
                    <a:cs typeface="+mn-cs"/>
                  </a:rPr>
                  <a:t>p3.16xlarge</a:t>
                </a:r>
                <a:r>
                  <a:rPr lang="en-US" sz="1200" b="0" i="0" kern="1200" dirty="0">
                    <a:solidFill>
                      <a:schemeClr val="tx1"/>
                    </a:solidFill>
                    <a:effectLst/>
                    <a:latin typeface="Amazon Ember Regular" charset="0"/>
                    <a:ea typeface="+mn-ea"/>
                    <a:cs typeface="+mn-cs"/>
                  </a:rPr>
                  <a:t> EC2 instances each equipped with eight NVIDIA Tesla V100 GPUs on AWS cloud, we achieved a training throughput (i.e. the number of samples trained per second) of 45000 images/s(a scaling efficiency of up to 80%). The training converges in 44 minutes after 90 epochs with a top-1 accuracy of 75.7%.</a:t>
                </a:r>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2932959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409190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40997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Very efficient library. It works equally well in very large environments: cloud based environment, where it nearly scales linearly to hundreds of GPUs, but it can also run on edge devices where we have resource constraints. We can develop highly efficient models for mobile and IoT devices. For instance Resnet 1024 layer network is roughly 4GB and you can run </a:t>
                </a:r>
                <a:r>
                  <a:rPr lang="en-US" dirty="0" err="1"/>
                  <a:t>MXNet</a:t>
                </a:r>
                <a:r>
                  <a:rPr lang="en-US" dirty="0"/>
                  <a:t> on a Raspberry Pi. </a:t>
                </a:r>
              </a:p>
              <a:p>
                <a:r>
                  <a:rPr lang="en-US" dirty="0"/>
                  <a:t>Conservative memory usage and very fast.</a:t>
                </a:r>
              </a:p>
              <a:p>
                <a:endParaRPr lang="en-US" dirty="0"/>
              </a:p>
              <a:p>
                <a:r>
                  <a:rPr lang="en-US" dirty="0"/>
                  <a:t>It provides a hybrid programming model which allows us to have fast efficient models that can easy be debugged.</a:t>
                </a:r>
              </a:p>
              <a:p>
                <a:r>
                  <a:rPr lang="en-US" dirty="0"/>
                  <a:t>. </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48136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Very efficient library. It works equally well in very large environments: cloud based environment, where it nearly scales linearly to hundreds of GPUs, but it can also run on edge devices where we have resource constraints. We can develop highly efficient models for mobile and IoT devices. For instance Resnet 1024 layer network is roughly 4GB and you can run </a:t>
                </a:r>
                <a:r>
                  <a:rPr lang="en-US" dirty="0" err="1"/>
                  <a:t>MXNet</a:t>
                </a:r>
                <a:r>
                  <a:rPr lang="en-US" dirty="0"/>
                  <a:t> on a Raspberry Pi. </a:t>
                </a:r>
              </a:p>
              <a:p>
                <a:r>
                  <a:rPr lang="en-US" dirty="0"/>
                  <a:t>Conservative memory usage and very fast.</a:t>
                </a:r>
              </a:p>
              <a:p>
                <a:endParaRPr lang="en-US" dirty="0"/>
              </a:p>
              <a:p>
                <a:r>
                  <a:rPr lang="en-US" dirty="0"/>
                  <a:t>It provides a hybrid programming model which allows us to have fast efficient models that can easy be debugged.</a:t>
                </a:r>
              </a:p>
              <a:p>
                <a:r>
                  <a:rPr lang="en-US" dirty="0"/>
                  <a:t>. </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170971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714264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66425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MXNet</a:t>
                </a:r>
                <a:r>
                  <a:rPr lang="en-US" dirty="0"/>
                  <a:t> as </a:t>
                </a:r>
                <a:r>
                  <a:rPr lang="en-US" dirty="0" err="1"/>
                  <a:t>Keras</a:t>
                </a:r>
                <a:r>
                  <a:rPr lang="en-US" dirty="0"/>
                  <a:t> backend. You can just use your </a:t>
                </a:r>
                <a:r>
                  <a:rPr lang="en-US" dirty="0" err="1"/>
                  <a:t>Keras</a:t>
                </a:r>
                <a:r>
                  <a:rPr lang="en-US" dirty="0"/>
                  <a:t> models and run them with </a:t>
                </a:r>
                <a:r>
                  <a:rPr lang="en-US" dirty="0" err="1"/>
                  <a:t>MXNet</a:t>
                </a:r>
                <a:r>
                  <a:rPr lang="en-US" dirty="0"/>
                  <a:t> backend and profit from performance speedups. </a:t>
                </a:r>
              </a:p>
              <a:p>
                <a:pPr marL="171450" indent="-171450">
                  <a:buFont typeface="Arial" panose="020B0604020202020204" pitchFamily="34" charset="0"/>
                  <a:buChar char="•"/>
                </a:pPr>
                <a:r>
                  <a:rPr lang="en-US" dirty="0" err="1"/>
                  <a:t>GluonCV</a:t>
                </a:r>
                <a:r>
                  <a:rPr lang="en-US" dirty="0"/>
                  <a:t>: Deep Learning Toolkit for Computer Vision.  Training scripts that reproduce state of the art results. Large set of pretrained models. Can use it for transfer learning.</a:t>
                </a:r>
              </a:p>
              <a:p>
                <a:pPr marL="171450" indent="-171450">
                  <a:buFont typeface="Arial" panose="020B0604020202020204" pitchFamily="34" charset="0"/>
                  <a:buChar char="•"/>
                </a:pPr>
                <a:r>
                  <a:rPr lang="en-US" dirty="0" err="1"/>
                  <a:t>GluonNLP</a:t>
                </a:r>
                <a:r>
                  <a:rPr lang="en-US" dirty="0"/>
                  <a:t>: Deep Learning Toolkit for NLP.  Pretrained models such as embeddings. These toolkits allow that you </a:t>
                </a:r>
                <a:r>
                  <a:rPr lang="en-US" dirty="0" err="1"/>
                  <a:t>dont</a:t>
                </a:r>
                <a:r>
                  <a:rPr lang="en-US" dirty="0"/>
                  <a:t> have to start from scratch.</a:t>
                </a:r>
              </a:p>
              <a:p>
                <a:pPr marL="171450" indent="-171450">
                  <a:buFont typeface="Arial" panose="020B0604020202020204" pitchFamily="34" charset="0"/>
                  <a:buChar char="•"/>
                </a:pPr>
                <a:r>
                  <a:rPr lang="en-US" dirty="0" err="1"/>
                  <a:t>TensoRT</a:t>
                </a:r>
                <a:r>
                  <a:rPr lang="en-US" dirty="0"/>
                  <a:t>: </a:t>
                </a:r>
              </a:p>
              <a:p>
                <a:pPr marL="628650" lvl="1" indent="-171450">
                  <a:buFont typeface="Arial" panose="020B0604020202020204" pitchFamily="34" charset="0"/>
                  <a:buChar char="•"/>
                </a:pPr>
                <a:r>
                  <a:rPr lang="en-US" dirty="0"/>
                  <a:t>Nvidia platform that comes with </a:t>
                </a:r>
                <a:r>
                  <a:rPr lang="en-US" sz="1200" b="0" i="0" kern="1200" dirty="0">
                    <a:solidFill>
                      <a:schemeClr val="tx1"/>
                    </a:solidFill>
                    <a:effectLst/>
                    <a:latin typeface="Amazon Ember Regular" charset="0"/>
                    <a:ea typeface="+mn-ea"/>
                    <a:cs typeface="+mn-cs"/>
                  </a:rPr>
                  <a:t>deep learning inference optimizer and runtime that delivers low latency and high-throughput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High-performance deep learning inference.</a:t>
                </a:r>
              </a:p>
              <a:p>
                <a:pPr marL="628650" lvl="1" indent="-171450">
                  <a:buFont typeface="Arial" panose="020B0604020202020204" pitchFamily="34" charset="0"/>
                  <a:buChar char="•"/>
                </a:pPr>
                <a:r>
                  <a:rPr lang="en-US" dirty="0"/>
                  <a:t>Layer and Tensor fusion</a:t>
                </a:r>
              </a:p>
              <a:p>
                <a:pPr marL="628650" lvl="1" indent="-171450">
                  <a:buFont typeface="Arial" panose="020B0604020202020204" pitchFamily="34" charset="0"/>
                  <a:buChar char="•"/>
                </a:pPr>
                <a:r>
                  <a:rPr lang="en-US" dirty="0"/>
                  <a:t>Precision calibration: int8 fp16 </a:t>
                </a:r>
                <a:r>
                  <a:rPr lang="en-US" dirty="0" err="1"/>
                  <a:t>optizimiations</a:t>
                </a:r>
                <a:endParaRPr lang="en-US" dirty="0"/>
              </a:p>
              <a:p>
                <a:pPr marL="171450" indent="-171450">
                  <a:buFont typeface="Arial" panose="020B0604020202020204" pitchFamily="34" charset="0"/>
                  <a:buChar char="•"/>
                </a:pPr>
                <a:r>
                  <a:rPr lang="en-US" dirty="0"/>
                  <a:t>TVM: Model compiler. You tell It what hardware you have and it will compile your model to run on the most optimal way on this specific hardware. Hardware such as Raspberry Pi etc. </a:t>
                </a:r>
                <a:r>
                  <a:rPr lang="en-US" dirty="0">
                    <a:sym typeface="Wingdings" pitchFamily="2" charset="2"/>
                  </a:rPr>
                  <a:t> hardware </a:t>
                </a:r>
                <a:r>
                  <a:rPr lang="en-US" dirty="0" err="1">
                    <a:sym typeface="Wingdings" pitchFamily="2" charset="2"/>
                  </a:rPr>
                  <a:t>portabaility</a:t>
                </a:r>
                <a:r>
                  <a:rPr lang="en-US" dirty="0">
                    <a:sym typeface="Wingdings" pitchFamily="2" charset="2"/>
                  </a:rPr>
                  <a:t>. </a:t>
                </a:r>
              </a:p>
              <a:p>
                <a:pPr marL="171450" indent="-171450">
                  <a:buFont typeface="Arial" panose="020B0604020202020204" pitchFamily="34" charset="0"/>
                  <a:buChar char="•"/>
                </a:pPr>
                <a:r>
                  <a:rPr lang="en-US" dirty="0">
                    <a:sym typeface="Wingdings" pitchFamily="2" charset="2"/>
                  </a:rPr>
                  <a:t>ONNX: Open Neural Network Exchange Train a model in </a:t>
                </a:r>
                <a:r>
                  <a:rPr lang="en-US" dirty="0" err="1">
                    <a:sym typeface="Wingdings" pitchFamily="2" charset="2"/>
                  </a:rPr>
                  <a:t>Pytorch</a:t>
                </a:r>
                <a:r>
                  <a:rPr lang="en-US" dirty="0">
                    <a:sym typeface="Wingdings" pitchFamily="2" charset="2"/>
                  </a:rPr>
                  <a:t> and execute inference in </a:t>
                </a:r>
                <a:r>
                  <a:rPr lang="en-US" dirty="0" err="1">
                    <a:sym typeface="Wingdings" pitchFamily="2" charset="2"/>
                  </a:rPr>
                  <a:t>MXNet</a:t>
                </a:r>
                <a:r>
                  <a:rPr lang="en-US" dirty="0">
                    <a:sym typeface="Wingdings" pitchFamily="2" charset="2"/>
                  </a:rPr>
                  <a:t>. A format that was introduced by Facebook and Microsoft. This format makes life of machine learning researchers much easier. They are not forced to implement their entire pipeline in one framework of choice. But can for instance choose their most favorite framework for researching new models and a use a different framework for productions system when speed matters.</a:t>
                </a:r>
                <a:endParaRPr lang="en-US" dirty="0"/>
              </a:p>
              <a:p>
                <a:r>
                  <a:rPr lang="en-US" dirty="0"/>
                  <a:t> </a:t>
                </a:r>
              </a:p>
              <a:p>
                <a:endParaRPr lang="en-US" dirty="0"/>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840477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nodes of the graph are executed as the Python code executes.</a:t>
                </a:r>
              </a:p>
              <a:p>
                <a:r>
                  <a:rPr lang="en-US" dirty="0"/>
                  <a:t>Hybrid:</a:t>
                </a:r>
              </a:p>
              <a:p>
                <a:r>
                  <a:rPr lang="en-US" dirty="0"/>
                  <a:t>You don’t need to decide for one or the other. You can just implement imperative and hybridize the network afterwards</a:t>
                </a:r>
              </a:p>
              <a:p>
                <a:endParaRPr lang="en-US" dirty="0"/>
              </a:p>
              <a:p>
                <a:r>
                  <a:rPr lang="en-US" dirty="0" err="1"/>
                  <a:t>Debuggable</a:t>
                </a:r>
                <a:r>
                  <a:rPr lang="en-US" dirty="0"/>
                  <a:t>: Gluon API every execution comes back to Python and you can plug in a debugger to check shape of tensors, values of the gradients, heatmaps of gradient updates.</a:t>
                </a:r>
              </a:p>
              <a:p>
                <a:endParaRPr lang="en-US" dirty="0"/>
              </a:p>
              <a:p>
                <a:r>
                  <a:rPr lang="en-US" dirty="0"/>
                  <a:t>Flexible: combines imperative and symbolic</a:t>
                </a:r>
              </a:p>
              <a:p>
                <a:endParaRPr lang="en-US" dirty="0"/>
              </a:p>
            </p:txBody>
          </p:sp>
        </mc:Choice>
        <mc:Fallback xmlns="">
          <p:sp>
            <p:nvSpPr>
              <p:cNvPr id="3" name="Notes Placeholder 2"/>
              <p:cNvSpPr>
                <a:spLocks noGrp="1"/>
              </p:cNvSpPr>
              <p:nvPr>
                <p:ph type="body" idx="1"/>
              </p:nvPr>
            </p:nvSpPr>
            <p:spPr/>
            <p:txBody>
              <a:bodyPr/>
              <a:lstStyle/>
              <a:p>
                <a:pPr/>
                <a:r>
                  <a:rPr lang="en-CA" sz="1200" b="0" i="0">
                    <a:latin typeface="Cambria Math" panose="02040503050406030204" pitchFamily="18" charset="0"/>
                  </a:rPr>
                  <a:t>𝑓</a:t>
                </a:r>
                <a:r>
                  <a:rPr lang="en-CA" sz="1200" b="0" dirty="0"/>
                  <a:t> and </a:t>
                </a:r>
                <a:r>
                  <a:rPr lang="en-CA" sz="1200" b="0" i="0">
                    <a:latin typeface="Cambria Math" panose="02040503050406030204" pitchFamily="18" charset="0"/>
                  </a:rPr>
                  <a:t>ℎ</a:t>
                </a:r>
                <a:r>
                  <a:rPr lang="en-CA" sz="1200" b="0" dirty="0"/>
                  <a:t> return the loss: cross entropy loss.</a:t>
                </a:r>
              </a:p>
              <a:p>
                <a:pPr/>
                <a:r>
                  <a:rPr lang="en-CA" sz="1200" b="0" dirty="0"/>
                  <a:t>Can find gradient of </a:t>
                </a:r>
                <a:r>
                  <a:rPr lang="en-CA" sz="1200" b="0" i="0">
                    <a:latin typeface="Cambria Math" panose="02040503050406030204" pitchFamily="18" charset="0"/>
                  </a:rPr>
                  <a:t>𝜆</a:t>
                </a:r>
                <a:r>
                  <a:rPr lang="en-US" dirty="0"/>
                  <a:t>: 1st order.</a:t>
                </a:r>
              </a:p>
              <a:p>
                <a:pPr/>
                <a:r>
                  <a:rPr lang="en-US" dirty="0"/>
                  <a:t>Can’t find gradient of </a:t>
                </a:r>
                <a:r>
                  <a:rPr lang="en-CA" sz="1200" b="0" i="0">
                    <a:latin typeface="Cambria Math" panose="02040503050406030204" pitchFamily="18" charset="0"/>
                  </a:rPr>
                  <a:t>𝜃</a:t>
                </a:r>
                <a:r>
                  <a:rPr lang="en-US" dirty="0"/>
                  <a:t>: 0</a:t>
                </a:r>
                <a:r>
                  <a:rPr lang="en-US" baseline="30000" dirty="0"/>
                  <a:t>th</a:t>
                </a:r>
                <a:r>
                  <a:rPr lang="en-US" dirty="0"/>
                  <a:t> order. Often no closed form.</a:t>
                </a:r>
              </a:p>
            </p:txBody>
          </p:sp>
        </mc:Fallback>
      </mc:AlternateContent>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47361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7431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699" r:id="rId17"/>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8</a:t>
            </a:r>
            <a:r>
              <a:rPr lang="en-US" baseline="30000" dirty="0"/>
              <a:t>th</a:t>
            </a:r>
            <a:r>
              <a:rPr lang="en-US" dirty="0"/>
              <a:t> March 201</a:t>
            </a:r>
            <a:r>
              <a:rPr lang="ru-RU" dirty="0"/>
              <a:t>9</a:t>
            </a:r>
            <a:endParaRPr lang="en-US" dirty="0"/>
          </a:p>
        </p:txBody>
      </p:sp>
      <p:sp>
        <p:nvSpPr>
          <p:cNvPr id="4" name="Text Placeholder 3"/>
          <p:cNvSpPr>
            <a:spLocks noGrp="1"/>
          </p:cNvSpPr>
          <p:nvPr>
            <p:ph type="body" sz="quarter" idx="12"/>
          </p:nvPr>
        </p:nvSpPr>
        <p:spPr/>
        <p:txBody>
          <a:bodyPr/>
          <a:lstStyle/>
          <a:p>
            <a:r>
              <a:rPr lang="en-US" sz="3600" dirty="0"/>
              <a:t>Deep Learning with Apache </a:t>
            </a:r>
            <a:r>
              <a:rPr lang="en-US" sz="3600" dirty="0" err="1"/>
              <a:t>MXNet</a:t>
            </a:r>
            <a:endParaRPr lang="en-US" sz="3600" dirty="0"/>
          </a:p>
        </p:txBody>
      </p:sp>
      <p:pic>
        <p:nvPicPr>
          <p:cNvPr id="5" name="Picture 4">
            <a:extLst>
              <a:ext uri="{FF2B5EF4-FFF2-40B4-BE49-F238E27FC236}">
                <a16:creationId xmlns:a16="http://schemas.microsoft.com/office/drawing/2014/main" id="{586F83F7-487D-1B41-9C11-E725CB2E37B9}"/>
              </a:ext>
            </a:extLst>
          </p:cNvPr>
          <p:cNvPicPr>
            <a:picLocks noChangeAspect="1"/>
          </p:cNvPicPr>
          <p:nvPr/>
        </p:nvPicPr>
        <p:blipFill>
          <a:blip r:embed="rId3"/>
          <a:stretch>
            <a:fillRect/>
          </a:stretch>
        </p:blipFill>
        <p:spPr>
          <a:xfrm>
            <a:off x="7148414" y="251275"/>
            <a:ext cx="1695549" cy="580680"/>
          </a:xfrm>
          <a:prstGeom prst="rect">
            <a:avLst/>
          </a:prstGeom>
        </p:spPr>
      </p:pic>
      <p:pic>
        <p:nvPicPr>
          <p:cNvPr id="6" name="Picture 5">
            <a:extLst>
              <a:ext uri="{FF2B5EF4-FFF2-40B4-BE49-F238E27FC236}">
                <a16:creationId xmlns:a16="http://schemas.microsoft.com/office/drawing/2014/main" id="{D316E66C-A9DD-E749-B519-F85F17C91E5E}"/>
              </a:ext>
            </a:extLst>
          </p:cNvPr>
          <p:cNvPicPr>
            <a:picLocks noChangeAspect="1"/>
          </p:cNvPicPr>
          <p:nvPr/>
        </p:nvPicPr>
        <p:blipFill>
          <a:blip r:embed="rId4"/>
          <a:stretch>
            <a:fillRect/>
          </a:stretch>
        </p:blipFill>
        <p:spPr>
          <a:xfrm>
            <a:off x="6299200" y="4454997"/>
            <a:ext cx="2844800" cy="711200"/>
          </a:xfrm>
          <a:prstGeom prst="rect">
            <a:avLst/>
          </a:prstGeom>
        </p:spPr>
      </p:pic>
    </p:spTree>
    <p:extLst>
      <p:ext uri="{BB962C8B-B14F-4D97-AF65-F5344CB8AC3E}">
        <p14:creationId xmlns:p14="http://schemas.microsoft.com/office/powerpoint/2010/main" val="3303444234"/>
      </p:ext>
    </p:extLst>
  </p:cSld>
  <p:clrMapOvr>
    <a:masterClrMapping/>
  </p:clrMapOvr>
  <mc:AlternateContent xmlns:mc="http://schemas.openxmlformats.org/markup-compatibility/2006" xmlns:p14="http://schemas.microsoft.com/office/powerpoint/2010/main">
    <mc:Choice Requires="p14">
      <p:transition spd="slow" p14:dur="2000" advTm="1546"/>
    </mc:Choice>
    <mc:Fallback xmlns="">
      <p:transition spd="slow" advTm="154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versus Symbolic</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10" name="Picture 9">
            <a:extLst>
              <a:ext uri="{FF2B5EF4-FFF2-40B4-BE49-F238E27FC236}">
                <a16:creationId xmlns:a16="http://schemas.microsoft.com/office/drawing/2014/main" id="{4B3F7C09-1DB3-114C-99D3-9DCB2BFCEED8}"/>
              </a:ext>
            </a:extLst>
          </p:cNvPr>
          <p:cNvPicPr>
            <a:picLocks noChangeAspect="1"/>
          </p:cNvPicPr>
          <p:nvPr/>
        </p:nvPicPr>
        <p:blipFill rotWithShape="1">
          <a:blip r:embed="rId3" cstate="screen">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5349012" y="355075"/>
            <a:ext cx="2684627" cy="1228496"/>
          </a:xfrm>
          <a:prstGeom prst="rect">
            <a:avLst/>
          </a:prstGeom>
        </p:spPr>
      </p:pic>
      <p:sp>
        <p:nvSpPr>
          <p:cNvPr id="11" name="TextBox 10">
            <a:extLst>
              <a:ext uri="{FF2B5EF4-FFF2-40B4-BE49-F238E27FC236}">
                <a16:creationId xmlns:a16="http://schemas.microsoft.com/office/drawing/2014/main" id="{EC327A42-D398-D448-A9B6-BB6EF79AAEEF}"/>
              </a:ext>
            </a:extLst>
          </p:cNvPr>
          <p:cNvSpPr txBox="1"/>
          <p:nvPr/>
        </p:nvSpPr>
        <p:spPr>
          <a:xfrm>
            <a:off x="4969630" y="284582"/>
            <a:ext cx="1337487" cy="253916"/>
          </a:xfrm>
          <a:prstGeom prst="rect">
            <a:avLst/>
          </a:prstGeom>
          <a:noFill/>
        </p:spPr>
        <p:txBody>
          <a:bodyPr wrap="square" rtlCol="0">
            <a:spAutoFit/>
          </a:bodyPr>
          <a:lstStyle/>
          <a:p>
            <a:r>
              <a:rPr lang="en-US" sz="105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e.g. Inception Stage</a:t>
            </a:r>
          </a:p>
        </p:txBody>
      </p:sp>
      <p:sp>
        <p:nvSpPr>
          <p:cNvPr id="12" name="TextBox 11">
            <a:extLst>
              <a:ext uri="{FF2B5EF4-FFF2-40B4-BE49-F238E27FC236}">
                <a16:creationId xmlns:a16="http://schemas.microsoft.com/office/drawing/2014/main" id="{B90DCC82-7A5C-4B4B-B82D-7557BED7AB87}"/>
              </a:ext>
            </a:extLst>
          </p:cNvPr>
          <p:cNvSpPr txBox="1"/>
          <p:nvPr/>
        </p:nvSpPr>
        <p:spPr>
          <a:xfrm>
            <a:off x="629090" y="594253"/>
            <a:ext cx="4427621" cy="400110"/>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Symbolic is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“define, compile, run”</a:t>
            </a:r>
          </a:p>
        </p:txBody>
      </p:sp>
      <p:pic>
        <p:nvPicPr>
          <p:cNvPr id="19" name="Picture 18">
            <a:extLst>
              <a:ext uri="{FF2B5EF4-FFF2-40B4-BE49-F238E27FC236}">
                <a16:creationId xmlns:a16="http://schemas.microsoft.com/office/drawing/2014/main" id="{D26D52AC-94B5-4142-A83B-043128AD190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70062" y="1374069"/>
            <a:ext cx="3791941" cy="2087758"/>
          </a:xfrm>
          <a:prstGeom prst="rect">
            <a:avLst/>
          </a:prstGeom>
        </p:spPr>
      </p:pic>
      <p:pic>
        <p:nvPicPr>
          <p:cNvPr id="20" name="Picture 19">
            <a:extLst>
              <a:ext uri="{FF2B5EF4-FFF2-40B4-BE49-F238E27FC236}">
                <a16:creationId xmlns:a16="http://schemas.microsoft.com/office/drawing/2014/main" id="{986E6E43-E44A-3646-980F-F4351041398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68770" y="3462711"/>
            <a:ext cx="3793234" cy="1680087"/>
          </a:xfrm>
          <a:prstGeom prst="rect">
            <a:avLst/>
          </a:prstGeom>
        </p:spPr>
      </p:pic>
      <p:sp>
        <p:nvSpPr>
          <p:cNvPr id="21" name="Rectangle 20">
            <a:extLst>
              <a:ext uri="{FF2B5EF4-FFF2-40B4-BE49-F238E27FC236}">
                <a16:creationId xmlns:a16="http://schemas.microsoft.com/office/drawing/2014/main" id="{7F6FE57B-A36C-7744-8FB5-E58CBCD60887}"/>
              </a:ext>
            </a:extLst>
          </p:cNvPr>
          <p:cNvSpPr/>
          <p:nvPr/>
        </p:nvSpPr>
        <p:spPr>
          <a:xfrm>
            <a:off x="4864094" y="1551706"/>
            <a:ext cx="3302507" cy="369332"/>
          </a:xfrm>
          <a:prstGeom prst="rect">
            <a:avLst/>
          </a:prstGeom>
        </p:spPr>
        <p:txBody>
          <a:bodyPr wrap="none">
            <a:spAutoFit/>
          </a:bodyPr>
          <a:lstStyle/>
          <a:p>
            <a:r>
              <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Imperative is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“define-by-run”</a:t>
            </a:r>
          </a:p>
        </p:txBody>
      </p:sp>
      <p:pic>
        <p:nvPicPr>
          <p:cNvPr id="23" name="Picture 22">
            <a:extLst>
              <a:ext uri="{FF2B5EF4-FFF2-40B4-BE49-F238E27FC236}">
                <a16:creationId xmlns:a16="http://schemas.microsoft.com/office/drawing/2014/main" id="{55CB5294-1B3B-A649-8F68-D054BDA42778}"/>
              </a:ext>
            </a:extLst>
          </p:cNvPr>
          <p:cNvPicPr>
            <a:picLocks noChangeAspect="1"/>
          </p:cNvPicPr>
          <p:nvPr/>
        </p:nvPicPr>
        <p:blipFill>
          <a:blip r:embed="rId6"/>
          <a:stretch>
            <a:fillRect/>
          </a:stretch>
        </p:blipFill>
        <p:spPr>
          <a:xfrm>
            <a:off x="4646879" y="3966358"/>
            <a:ext cx="4406982" cy="1176440"/>
          </a:xfrm>
          <a:prstGeom prst="rect">
            <a:avLst/>
          </a:prstGeom>
        </p:spPr>
      </p:pic>
      <p:pic>
        <p:nvPicPr>
          <p:cNvPr id="24" name="Picture 23">
            <a:extLst>
              <a:ext uri="{FF2B5EF4-FFF2-40B4-BE49-F238E27FC236}">
                <a16:creationId xmlns:a16="http://schemas.microsoft.com/office/drawing/2014/main" id="{D49A981C-AE31-EE44-9ACC-AB42CCA0A4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46879" y="2146666"/>
            <a:ext cx="4406982" cy="1819691"/>
          </a:xfrm>
          <a:prstGeom prst="rect">
            <a:avLst/>
          </a:prstGeom>
        </p:spPr>
      </p:pic>
    </p:spTree>
    <p:extLst>
      <p:ext uri="{BB962C8B-B14F-4D97-AF65-F5344CB8AC3E}">
        <p14:creationId xmlns:p14="http://schemas.microsoft.com/office/powerpoint/2010/main" val="353654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programming</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7" name="Picture 6">
            <a:extLst>
              <a:ext uri="{FF2B5EF4-FFF2-40B4-BE49-F238E27FC236}">
                <a16:creationId xmlns:a16="http://schemas.microsoft.com/office/drawing/2014/main" id="{AFC1A0DD-4535-2D4D-A4EF-CC8F9D523932}"/>
              </a:ext>
            </a:extLst>
          </p:cNvPr>
          <p:cNvPicPr>
            <a:picLocks noChangeAspect="1"/>
          </p:cNvPicPr>
          <p:nvPr/>
        </p:nvPicPr>
        <p:blipFill>
          <a:blip r:embed="rId3"/>
          <a:stretch>
            <a:fillRect/>
          </a:stretch>
        </p:blipFill>
        <p:spPr>
          <a:xfrm>
            <a:off x="1483148" y="2321298"/>
            <a:ext cx="5273911" cy="1232862"/>
          </a:xfrm>
          <a:prstGeom prst="rect">
            <a:avLst/>
          </a:prstGeom>
        </p:spPr>
      </p:pic>
      <p:sp>
        <p:nvSpPr>
          <p:cNvPr id="8" name="Right Arrow 7">
            <a:extLst>
              <a:ext uri="{FF2B5EF4-FFF2-40B4-BE49-F238E27FC236}">
                <a16:creationId xmlns:a16="http://schemas.microsoft.com/office/drawing/2014/main" id="{C9CAF2BE-92E8-FD4E-899B-B5B74A70FBAE}"/>
              </a:ext>
            </a:extLst>
          </p:cNvPr>
          <p:cNvSpPr/>
          <p:nvPr/>
        </p:nvSpPr>
        <p:spPr>
          <a:xfrm rot="5400000">
            <a:off x="4033055" y="3911834"/>
            <a:ext cx="700575" cy="509402"/>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F9CBF96-8B9D-D94F-9D07-C038A8AF10C5}"/>
              </a:ext>
            </a:extLst>
          </p:cNvPr>
          <p:cNvSpPr txBox="1"/>
          <p:nvPr/>
        </p:nvSpPr>
        <p:spPr>
          <a:xfrm>
            <a:off x="4742065" y="3825390"/>
            <a:ext cx="1741714" cy="369332"/>
          </a:xfrm>
          <a:prstGeom prst="rect">
            <a:avLst/>
          </a:prstGeom>
          <a:noFill/>
        </p:spPr>
        <p:txBody>
          <a:bodyPr wrap="square" rtlCol="0">
            <a:spAutoFit/>
          </a:bodyPr>
          <a:lstStyle/>
          <a:p>
            <a:r>
              <a:rPr lang="en-US" dirty="0" err="1">
                <a:solidFill>
                  <a:schemeClr val="bg1"/>
                </a:solidFill>
                <a:latin typeface="Arial" panose="020B0604020202020204" pitchFamily="34" charset="0"/>
                <a:cs typeface="Arial" panose="020B0604020202020204" pitchFamily="34" charset="0"/>
              </a:rPr>
              <a:t>net.hybridize</a:t>
            </a:r>
            <a:r>
              <a:rPr lang="en-US" dirty="0">
                <a:solidFill>
                  <a:schemeClr val="bg1"/>
                </a:solidFill>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84F994E6-CC25-2747-942D-104FDF80DF54}"/>
              </a:ext>
            </a:extLst>
          </p:cNvPr>
          <p:cNvSpPr txBox="1"/>
          <p:nvPr/>
        </p:nvSpPr>
        <p:spPr>
          <a:xfrm>
            <a:off x="3603476" y="4525966"/>
            <a:ext cx="2009446"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30% faster</a:t>
            </a:r>
          </a:p>
        </p:txBody>
      </p:sp>
      <p:sp>
        <p:nvSpPr>
          <p:cNvPr id="14" name="Rectangle 13">
            <a:extLst>
              <a:ext uri="{FF2B5EF4-FFF2-40B4-BE49-F238E27FC236}">
                <a16:creationId xmlns:a16="http://schemas.microsoft.com/office/drawing/2014/main" id="{36C1DA39-B35E-524C-9DEC-CCF3CF8682F1}"/>
              </a:ext>
            </a:extLst>
          </p:cNvPr>
          <p:cNvSpPr/>
          <p:nvPr/>
        </p:nvSpPr>
        <p:spPr>
          <a:xfrm>
            <a:off x="336789" y="1046550"/>
            <a:ext cx="8093108"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Develop and debug using pure imperative programming</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Convert program into symbolic programming to achieve best computing performance using graph optimizations techniques</a:t>
            </a:r>
          </a:p>
        </p:txBody>
      </p:sp>
    </p:spTree>
    <p:extLst>
      <p:ext uri="{BB962C8B-B14F-4D97-AF65-F5344CB8AC3E}">
        <p14:creationId xmlns:p14="http://schemas.microsoft.com/office/powerpoint/2010/main" val="1281955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Training</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3" name="Picture 2">
            <a:extLst>
              <a:ext uri="{FF2B5EF4-FFF2-40B4-BE49-F238E27FC236}">
                <a16:creationId xmlns:a16="http://schemas.microsoft.com/office/drawing/2014/main" id="{8E4C622E-BCB8-A346-9EB1-940AFF508A94}"/>
              </a:ext>
            </a:extLst>
          </p:cNvPr>
          <p:cNvPicPr>
            <a:picLocks noChangeAspect="1"/>
          </p:cNvPicPr>
          <p:nvPr/>
        </p:nvPicPr>
        <p:blipFill rotWithShape="1">
          <a:blip r:embed="rId3"/>
          <a:srcRect l="1920" t="18009" b="27966"/>
          <a:stretch/>
        </p:blipFill>
        <p:spPr>
          <a:xfrm>
            <a:off x="1965366" y="1763628"/>
            <a:ext cx="5213268" cy="1616243"/>
          </a:xfrm>
          <a:prstGeom prst="rect">
            <a:avLst/>
          </a:prstGeom>
        </p:spPr>
      </p:pic>
      <p:sp>
        <p:nvSpPr>
          <p:cNvPr id="5" name="TextBox 4">
            <a:extLst>
              <a:ext uri="{FF2B5EF4-FFF2-40B4-BE49-F238E27FC236}">
                <a16:creationId xmlns:a16="http://schemas.microsoft.com/office/drawing/2014/main" id="{63C3AE4D-404C-5A40-B19A-BB3222357A87}"/>
              </a:ext>
            </a:extLst>
          </p:cNvPr>
          <p:cNvSpPr txBox="1"/>
          <p:nvPr/>
        </p:nvSpPr>
        <p:spPr>
          <a:xfrm>
            <a:off x="6293922" y="1117297"/>
            <a:ext cx="1769423" cy="646331"/>
          </a:xfrm>
          <a:prstGeom prst="rect">
            <a:avLst/>
          </a:prstGeom>
          <a:noFill/>
        </p:spPr>
        <p:txBody>
          <a:bodyPr wrap="square" rtlCol="0">
            <a:spAutoFit/>
          </a:bodyPr>
          <a:lstStyle/>
          <a:p>
            <a:r>
              <a:rPr lang="en-US" sz="3600" dirty="0">
                <a:solidFill>
                  <a:srgbClr val="FFFF00"/>
                </a:solidFill>
              </a:rPr>
              <a:t>New!</a:t>
            </a:r>
          </a:p>
        </p:txBody>
      </p:sp>
    </p:spTree>
    <p:extLst>
      <p:ext uri="{BB962C8B-B14F-4D97-AF65-F5344CB8AC3E}">
        <p14:creationId xmlns:p14="http://schemas.microsoft.com/office/powerpoint/2010/main" val="196301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Training</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4" name="Picture 3">
            <a:extLst>
              <a:ext uri="{FF2B5EF4-FFF2-40B4-BE49-F238E27FC236}">
                <a16:creationId xmlns:a16="http://schemas.microsoft.com/office/drawing/2014/main" id="{EA80BB5E-36DB-F141-A2F3-8BB55961203A}"/>
              </a:ext>
            </a:extLst>
          </p:cNvPr>
          <p:cNvPicPr>
            <a:picLocks noChangeAspect="1"/>
          </p:cNvPicPr>
          <p:nvPr/>
        </p:nvPicPr>
        <p:blipFill>
          <a:blip r:embed="rId3"/>
          <a:stretch>
            <a:fillRect/>
          </a:stretch>
        </p:blipFill>
        <p:spPr>
          <a:xfrm>
            <a:off x="1298296" y="843671"/>
            <a:ext cx="6547407" cy="4171799"/>
          </a:xfrm>
          <a:prstGeom prst="rect">
            <a:avLst/>
          </a:prstGeom>
        </p:spPr>
      </p:pic>
    </p:spTree>
    <p:extLst>
      <p:ext uri="{BB962C8B-B14F-4D97-AF65-F5344CB8AC3E}">
        <p14:creationId xmlns:p14="http://schemas.microsoft.com/office/powerpoint/2010/main" val="154011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D0AF-0B59-7143-AEDF-7952FF75A3BF}"/>
              </a:ext>
            </a:extLst>
          </p:cNvPr>
          <p:cNvSpPr>
            <a:spLocks noGrp="1"/>
          </p:cNvSpPr>
          <p:nvPr>
            <p:ph type="title"/>
          </p:nvPr>
        </p:nvSpPr>
        <p:spPr/>
        <p:txBody>
          <a:bodyPr/>
          <a:lstStyle/>
          <a:p>
            <a:r>
              <a:rPr lang="en-US" dirty="0"/>
              <a:t>Why you should care about the DL Framework</a:t>
            </a:r>
          </a:p>
        </p:txBody>
      </p:sp>
      <p:sp>
        <p:nvSpPr>
          <p:cNvPr id="3" name="TextBox 2">
            <a:extLst>
              <a:ext uri="{FF2B5EF4-FFF2-40B4-BE49-F238E27FC236}">
                <a16:creationId xmlns:a16="http://schemas.microsoft.com/office/drawing/2014/main" id="{E274A189-ADC8-CF45-8A7F-ACE95FDC2937}"/>
              </a:ext>
            </a:extLst>
          </p:cNvPr>
          <p:cNvSpPr txBox="1"/>
          <p:nvPr/>
        </p:nvSpPr>
        <p:spPr>
          <a:xfrm>
            <a:off x="3178028" y="3207224"/>
            <a:ext cx="2787943" cy="461665"/>
          </a:xfrm>
          <a:prstGeom prst="rect">
            <a:avLst/>
          </a:prstGeom>
          <a:noFill/>
        </p:spPr>
        <p:txBody>
          <a:bodyPr wrap="none" rtlCol="0">
            <a:spAutoFit/>
          </a:bodyPr>
          <a:lstStyle/>
          <a:p>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Faster prototyping</a:t>
            </a:r>
          </a:p>
        </p:txBody>
      </p:sp>
      <p:sp>
        <p:nvSpPr>
          <p:cNvPr id="4" name="TextBox 3">
            <a:extLst>
              <a:ext uri="{FF2B5EF4-FFF2-40B4-BE49-F238E27FC236}">
                <a16:creationId xmlns:a16="http://schemas.microsoft.com/office/drawing/2014/main" id="{B0D94A0F-1C54-E14C-807C-08DC1066ABC5}"/>
              </a:ext>
            </a:extLst>
          </p:cNvPr>
          <p:cNvSpPr txBox="1"/>
          <p:nvPr/>
        </p:nvSpPr>
        <p:spPr>
          <a:xfrm>
            <a:off x="3239743" y="4050352"/>
            <a:ext cx="2664512" cy="461665"/>
          </a:xfrm>
          <a:prstGeom prst="rect">
            <a:avLst/>
          </a:prstGeom>
          <a:noFill/>
        </p:spPr>
        <p:txBody>
          <a:bodyPr wrap="none" rtlCol="0">
            <a:spAutoFit/>
          </a:bodyPr>
          <a:lstStyle/>
          <a:p>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Less training time</a:t>
            </a:r>
          </a:p>
        </p:txBody>
      </p:sp>
      <p:sp>
        <p:nvSpPr>
          <p:cNvPr id="6" name="TextBox 5">
            <a:extLst>
              <a:ext uri="{FF2B5EF4-FFF2-40B4-BE49-F238E27FC236}">
                <a16:creationId xmlns:a16="http://schemas.microsoft.com/office/drawing/2014/main" id="{B37D935C-0D36-F040-8F03-B9772DF07B8D}"/>
              </a:ext>
            </a:extLst>
          </p:cNvPr>
          <p:cNvSpPr txBox="1"/>
          <p:nvPr/>
        </p:nvSpPr>
        <p:spPr>
          <a:xfrm>
            <a:off x="1501628" y="3599302"/>
            <a:ext cx="1354858" cy="461665"/>
          </a:xfrm>
          <a:prstGeom prst="rect">
            <a:avLst/>
          </a:prstGeom>
          <a:noFill/>
        </p:spPr>
        <p:txBody>
          <a:bodyPr wrap="none" rtlCol="0">
            <a:spAutoFit/>
          </a:bodyPr>
          <a:lstStyle/>
          <a:p>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allows</a:t>
            </a:r>
          </a:p>
        </p:txBody>
      </p:sp>
    </p:spTree>
    <p:extLst>
      <p:ext uri="{BB962C8B-B14F-4D97-AF65-F5344CB8AC3E}">
        <p14:creationId xmlns:p14="http://schemas.microsoft.com/office/powerpoint/2010/main" val="1418885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D0AF-0B59-7143-AEDF-7952FF75A3BF}"/>
              </a:ext>
            </a:extLst>
          </p:cNvPr>
          <p:cNvSpPr>
            <a:spLocks noGrp="1"/>
          </p:cNvSpPr>
          <p:nvPr>
            <p:ph type="title"/>
          </p:nvPr>
        </p:nvSpPr>
        <p:spPr/>
        <p:txBody>
          <a:bodyPr/>
          <a:lstStyle/>
          <a:p>
            <a:r>
              <a:rPr lang="en-US" dirty="0" err="1"/>
              <a:t>MXNet</a:t>
            </a:r>
            <a:r>
              <a:rPr lang="en-US" dirty="0"/>
              <a:t> Overview</a:t>
            </a:r>
          </a:p>
        </p:txBody>
      </p:sp>
    </p:spTree>
    <p:extLst>
      <p:ext uri="{BB962C8B-B14F-4D97-AF65-F5344CB8AC3E}">
        <p14:creationId xmlns:p14="http://schemas.microsoft.com/office/powerpoint/2010/main" val="3707789850"/>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MXNet</a:t>
            </a:r>
            <a:endParaRPr lang="en-US" dirty="0"/>
          </a:p>
        </p:txBody>
      </p:sp>
      <p:sp>
        <p:nvSpPr>
          <p:cNvPr id="5" name="Content Placeholder 4">
            <a:extLst>
              <a:ext uri="{FF2B5EF4-FFF2-40B4-BE49-F238E27FC236}">
                <a16:creationId xmlns:a16="http://schemas.microsoft.com/office/drawing/2014/main" id="{3A756295-C3C7-414C-A8B5-8B089614C9E2}"/>
              </a:ext>
            </a:extLst>
          </p:cNvPr>
          <p:cNvSpPr>
            <a:spLocks noGrp="1"/>
          </p:cNvSpPr>
          <p:nvPr>
            <p:ph idx="1"/>
          </p:nvPr>
        </p:nvSpPr>
        <p:spPr/>
        <p:txBody>
          <a:bodyPr/>
          <a:lstStyle/>
          <a:p>
            <a:r>
              <a:rPr lang="en-US" dirty="0"/>
              <a:t>Deep Learning Framework</a:t>
            </a:r>
          </a:p>
          <a:p>
            <a:endParaRPr lang="en-US" dirty="0"/>
          </a:p>
        </p:txBody>
      </p:sp>
      <p:pic>
        <p:nvPicPr>
          <p:cNvPr id="4" name="Picture 3">
            <a:extLst>
              <a:ext uri="{FF2B5EF4-FFF2-40B4-BE49-F238E27FC236}">
                <a16:creationId xmlns:a16="http://schemas.microsoft.com/office/drawing/2014/main" id="{EC1625B0-A62D-9941-AAEF-83E82387B013}"/>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20482"/>
          <a:stretch/>
        </p:blipFill>
        <p:spPr>
          <a:xfrm>
            <a:off x="5857712" y="1834634"/>
            <a:ext cx="1401590" cy="1114520"/>
          </a:xfrm>
          <a:prstGeom prst="rect">
            <a:avLst/>
          </a:prstGeom>
        </p:spPr>
      </p:pic>
      <p:pic>
        <p:nvPicPr>
          <p:cNvPr id="6" name="Picture 5">
            <a:extLst>
              <a:ext uri="{FF2B5EF4-FFF2-40B4-BE49-F238E27FC236}">
                <a16:creationId xmlns:a16="http://schemas.microsoft.com/office/drawing/2014/main" id="{B2DA5850-240F-864E-8D68-38DACB4C145C}"/>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6540"/>
          <a:stretch/>
        </p:blipFill>
        <p:spPr>
          <a:xfrm>
            <a:off x="4691138" y="1924611"/>
            <a:ext cx="1098629" cy="916913"/>
          </a:xfrm>
          <a:prstGeom prst="rect">
            <a:avLst/>
          </a:prstGeom>
        </p:spPr>
      </p:pic>
      <p:pic>
        <p:nvPicPr>
          <p:cNvPr id="7" name="Picture 6">
            <a:extLst>
              <a:ext uri="{FF2B5EF4-FFF2-40B4-BE49-F238E27FC236}">
                <a16:creationId xmlns:a16="http://schemas.microsoft.com/office/drawing/2014/main" id="{75A38530-FE3A-2C44-8490-72F009A0BE5D}"/>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3313"/>
          <a:stretch/>
        </p:blipFill>
        <p:spPr>
          <a:xfrm>
            <a:off x="768194" y="1950438"/>
            <a:ext cx="1014584" cy="879511"/>
          </a:xfrm>
          <a:prstGeom prst="rect">
            <a:avLst/>
          </a:prstGeom>
        </p:spPr>
      </p:pic>
      <p:pic>
        <p:nvPicPr>
          <p:cNvPr id="8" name="Picture 7">
            <a:extLst>
              <a:ext uri="{FF2B5EF4-FFF2-40B4-BE49-F238E27FC236}">
                <a16:creationId xmlns:a16="http://schemas.microsoft.com/office/drawing/2014/main" id="{BCFC24DF-4B12-DB4E-A420-74D4319CF74F}"/>
              </a:ext>
            </a:extLst>
          </p:cNvPr>
          <p:cNvPicPr>
            <a:picLocks noChangeAspect="1"/>
          </p:cNvPicPr>
          <p:nvPr/>
        </p:nvPicPr>
        <p:blipFill rotWithShape="1">
          <a:blip r:embed="rId6">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3879"/>
          <a:stretch/>
        </p:blipFill>
        <p:spPr>
          <a:xfrm>
            <a:off x="2056311" y="1975198"/>
            <a:ext cx="957742" cy="824817"/>
          </a:xfrm>
          <a:prstGeom prst="rect">
            <a:avLst/>
          </a:prstGeom>
        </p:spPr>
      </p:pic>
      <p:pic>
        <p:nvPicPr>
          <p:cNvPr id="9" name="Picture 8">
            <a:extLst>
              <a:ext uri="{FF2B5EF4-FFF2-40B4-BE49-F238E27FC236}">
                <a16:creationId xmlns:a16="http://schemas.microsoft.com/office/drawing/2014/main" id="{E45C9DD0-BF42-244D-B512-C48DCB0E7E03}"/>
              </a:ext>
            </a:extLst>
          </p:cNvPr>
          <p:cNvPicPr>
            <a:picLocks noChangeAspect="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18206"/>
          <a:stretch/>
        </p:blipFill>
        <p:spPr>
          <a:xfrm>
            <a:off x="7168535" y="1887390"/>
            <a:ext cx="1223114" cy="1000434"/>
          </a:xfrm>
          <a:prstGeom prst="rect">
            <a:avLst/>
          </a:prstGeom>
        </p:spPr>
      </p:pic>
      <p:pic>
        <p:nvPicPr>
          <p:cNvPr id="10" name="Picture 9">
            <a:extLst>
              <a:ext uri="{FF2B5EF4-FFF2-40B4-BE49-F238E27FC236}">
                <a16:creationId xmlns:a16="http://schemas.microsoft.com/office/drawing/2014/main" id="{AB26EE5E-D3ED-354F-9DDC-242B7F95D5FC}"/>
              </a:ext>
            </a:extLst>
          </p:cNvPr>
          <p:cNvPicPr>
            <a:picLocks noChangeAspect="1"/>
          </p:cNvPicPr>
          <p:nvPr/>
        </p:nvPicPr>
        <p:blipFill rotWithShape="1">
          <a:blip r:embed="rId8">
            <a:duotone>
              <a:schemeClr val="bg2">
                <a:shade val="45000"/>
                <a:satMod val="135000"/>
              </a:schemeClr>
              <a:prstClr val="white"/>
            </a:duotone>
            <a:extLst>
              <a:ext uri="{BEBA8EAE-BF5A-486C-A8C5-ECC9F3942E4B}">
                <a14:imgProps xmlns:a14="http://schemas.microsoft.com/office/drawing/2010/main">
                  <a14:imgLayer>
                    <a14:imgEffect>
                      <a14:artisticPhotocopy/>
                    </a14:imgEffect>
                  </a14:imgLayer>
                </a14:imgProps>
              </a:ext>
            </a:extLst>
          </a:blip>
          <a:srcRect b="23506"/>
          <a:stretch/>
        </p:blipFill>
        <p:spPr>
          <a:xfrm>
            <a:off x="3272264" y="1843838"/>
            <a:ext cx="1304267" cy="997686"/>
          </a:xfrm>
          <a:prstGeom prst="rect">
            <a:avLst/>
          </a:prstGeom>
        </p:spPr>
      </p:pic>
      <p:sp>
        <p:nvSpPr>
          <p:cNvPr id="11" name="TextBox 10">
            <a:extLst>
              <a:ext uri="{FF2B5EF4-FFF2-40B4-BE49-F238E27FC236}">
                <a16:creationId xmlns:a16="http://schemas.microsoft.com/office/drawing/2014/main" id="{4140C1B3-7A36-3E47-A3F4-97AE18C8F3C0}"/>
              </a:ext>
            </a:extLst>
          </p:cNvPr>
          <p:cNvSpPr txBox="1"/>
          <p:nvPr/>
        </p:nvSpPr>
        <p:spPr>
          <a:xfrm>
            <a:off x="775449" y="3125419"/>
            <a:ext cx="8627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Scalable</a:t>
            </a:r>
          </a:p>
        </p:txBody>
      </p:sp>
      <p:sp>
        <p:nvSpPr>
          <p:cNvPr id="12" name="TextBox 11">
            <a:extLst>
              <a:ext uri="{FF2B5EF4-FFF2-40B4-BE49-F238E27FC236}">
                <a16:creationId xmlns:a16="http://schemas.microsoft.com/office/drawing/2014/main" id="{A13C83A4-6297-424C-8B57-41026971E337}"/>
              </a:ext>
            </a:extLst>
          </p:cNvPr>
          <p:cNvSpPr txBox="1"/>
          <p:nvPr/>
        </p:nvSpPr>
        <p:spPr>
          <a:xfrm>
            <a:off x="1882191" y="3125418"/>
            <a:ext cx="1165704" cy="307777"/>
          </a:xfrm>
          <a:prstGeom prst="rect">
            <a:avLst/>
          </a:prstGeom>
          <a:noFill/>
        </p:spPr>
        <p:txBody>
          <a:bodyPr wrap="none" rtlCol="0">
            <a:spAutoFit/>
          </a:bodyPr>
          <a:lstStyle/>
          <a:p>
            <a:r>
              <a:rPr lang="en-US" sz="1400" dirty="0" err="1">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Debuggable</a:t>
            </a:r>
            <a:endPar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5D8CB836-C495-524B-9940-8431C609F403}"/>
              </a:ext>
            </a:extLst>
          </p:cNvPr>
          <p:cNvSpPr txBox="1"/>
          <p:nvPr/>
        </p:nvSpPr>
        <p:spPr>
          <a:xfrm>
            <a:off x="4733294" y="2983076"/>
            <a:ext cx="1037463" cy="523220"/>
          </a:xfrm>
          <a:prstGeom prst="rect">
            <a:avLst/>
          </a:prstGeom>
          <a:noFill/>
        </p:spPr>
        <p:txBody>
          <a:bodyPr wrap="none" rtlCol="0">
            <a:spAutoFit/>
          </a:bodyPr>
          <a:lstStyle/>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Optimized</a:t>
            </a:r>
          </a:p>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libraries</a:t>
            </a:r>
          </a:p>
        </p:txBody>
      </p:sp>
      <p:sp>
        <p:nvSpPr>
          <p:cNvPr id="14" name="TextBox 13">
            <a:extLst>
              <a:ext uri="{FF2B5EF4-FFF2-40B4-BE49-F238E27FC236}">
                <a16:creationId xmlns:a16="http://schemas.microsoft.com/office/drawing/2014/main" id="{009864B6-C110-9540-82B3-F958FACA179E}"/>
              </a:ext>
            </a:extLst>
          </p:cNvPr>
          <p:cNvSpPr txBox="1"/>
          <p:nvPr/>
        </p:nvSpPr>
        <p:spPr>
          <a:xfrm>
            <a:off x="3527119" y="3125419"/>
            <a:ext cx="8098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Flexible</a:t>
            </a:r>
          </a:p>
        </p:txBody>
      </p:sp>
      <p:sp>
        <p:nvSpPr>
          <p:cNvPr id="15" name="TextBox 14">
            <a:extLst>
              <a:ext uri="{FF2B5EF4-FFF2-40B4-BE49-F238E27FC236}">
                <a16:creationId xmlns:a16="http://schemas.microsoft.com/office/drawing/2014/main" id="{0EF02085-4865-5E4E-B94E-CE332FFC28A2}"/>
              </a:ext>
            </a:extLst>
          </p:cNvPr>
          <p:cNvSpPr txBox="1"/>
          <p:nvPr/>
        </p:nvSpPr>
        <p:spPr>
          <a:xfrm>
            <a:off x="6044792" y="2994651"/>
            <a:ext cx="1056700" cy="523220"/>
          </a:xfrm>
          <a:prstGeom prst="rect">
            <a:avLst/>
          </a:prstGeom>
          <a:noFill/>
        </p:spPr>
        <p:txBody>
          <a:bodyPr wrap="none" rtlCol="0">
            <a:spAutoFit/>
          </a:bodyPr>
          <a:lstStyle/>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8 frontend</a:t>
            </a:r>
          </a:p>
          <a:p>
            <a:pPr algn="ctr"/>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languages</a:t>
            </a:r>
          </a:p>
        </p:txBody>
      </p:sp>
      <p:sp>
        <p:nvSpPr>
          <p:cNvPr id="16" name="TextBox 15">
            <a:extLst>
              <a:ext uri="{FF2B5EF4-FFF2-40B4-BE49-F238E27FC236}">
                <a16:creationId xmlns:a16="http://schemas.microsoft.com/office/drawing/2014/main" id="{E4FE6A00-CAE7-2B48-940F-46D41094D058}"/>
              </a:ext>
            </a:extLst>
          </p:cNvPr>
          <p:cNvSpPr txBox="1"/>
          <p:nvPr/>
        </p:nvSpPr>
        <p:spPr>
          <a:xfrm>
            <a:off x="7345497" y="3133150"/>
            <a:ext cx="87876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Portable</a:t>
            </a:r>
          </a:p>
        </p:txBody>
      </p:sp>
    </p:spTree>
    <p:extLst>
      <p:ext uri="{BB962C8B-B14F-4D97-AF65-F5344CB8AC3E}">
        <p14:creationId xmlns:p14="http://schemas.microsoft.com/office/powerpoint/2010/main" val="1311785120"/>
      </p:ext>
    </p:extLst>
  </p:cSld>
  <p:clrMapOvr>
    <a:masterClrMapping/>
  </p:clrMapOvr>
  <mc:AlternateContent xmlns:mc="http://schemas.openxmlformats.org/markup-compatibility/2006" xmlns:p14="http://schemas.microsoft.com/office/powerpoint/2010/main">
    <mc:Choice Requires="p14">
      <p:transition spd="slow" p14:dur="2000" advTm="58"/>
    </mc:Choice>
    <mc:Fallback xmlns="">
      <p:transition spd="slow" advTm="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C160D3-0DDD-234C-B487-C6073153727E}"/>
              </a:ext>
            </a:extLst>
          </p:cNvPr>
          <p:cNvPicPr>
            <a:picLocks noChangeAspect="1"/>
          </p:cNvPicPr>
          <p:nvPr/>
        </p:nvPicPr>
        <p:blipFill>
          <a:blip r:embed="rId3"/>
          <a:stretch>
            <a:fillRect/>
          </a:stretch>
        </p:blipFill>
        <p:spPr>
          <a:xfrm>
            <a:off x="-82193" y="507830"/>
            <a:ext cx="9226193" cy="4635669"/>
          </a:xfrm>
          <a:prstGeom prst="rect">
            <a:avLst/>
          </a:prstGeom>
        </p:spPr>
      </p:pic>
      <p:sp>
        <p:nvSpPr>
          <p:cNvPr id="20" name="Rectangle 19">
            <a:extLst>
              <a:ext uri="{FF2B5EF4-FFF2-40B4-BE49-F238E27FC236}">
                <a16:creationId xmlns:a16="http://schemas.microsoft.com/office/drawing/2014/main" id="{844F1FDF-25C8-E941-A203-F9981D1A637B}"/>
              </a:ext>
            </a:extLst>
          </p:cNvPr>
          <p:cNvSpPr/>
          <p:nvPr/>
        </p:nvSpPr>
        <p:spPr>
          <a:xfrm>
            <a:off x="-1" y="4396"/>
            <a:ext cx="9144001" cy="507831"/>
          </a:xfrm>
          <a:prstGeom prst="rect">
            <a:avLst/>
          </a:prstGeom>
          <a:solidFill>
            <a:schemeClr val="bg1"/>
          </a:solidFill>
        </p:spPr>
        <p:txBody>
          <a:bodyPr wrap="square">
            <a:spAutoFit/>
          </a:bodyPr>
          <a:lstStyle/>
          <a:p>
            <a:pPr algn="ctr"/>
            <a:r>
              <a:rPr lang="en-US" sz="2700" b="1" dirty="0" err="1">
                <a:latin typeface="Amazon Ember" panose="020B0603020204020204" pitchFamily="34" charset="0"/>
                <a:ea typeface="Amazon Ember" panose="020B0603020204020204" pitchFamily="34" charset="0"/>
                <a:cs typeface="Amazon Ember" panose="020B0603020204020204" pitchFamily="34" charset="0"/>
              </a:rPr>
              <a:t>MXNet</a:t>
            </a:r>
            <a:r>
              <a:rPr lang="en-US" sz="2700" b="1" dirty="0">
                <a:latin typeface="Amazon Ember" panose="020B0603020204020204" pitchFamily="34" charset="0"/>
                <a:ea typeface="Amazon Ember" panose="020B0603020204020204" pitchFamily="34" charset="0"/>
                <a:cs typeface="Amazon Ember" panose="020B0603020204020204" pitchFamily="34" charset="0"/>
              </a:rPr>
              <a:t> Customer Momentum</a:t>
            </a:r>
            <a:endParaRPr lang="en-US" sz="27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19638194"/>
      </p:ext>
    </p:extLst>
  </p:cSld>
  <p:clrMapOvr>
    <a:masterClrMapping/>
  </p:clrMapOvr>
  <mc:AlternateContent xmlns:mc="http://schemas.openxmlformats.org/markup-compatibility/2006" xmlns:p14="http://schemas.microsoft.com/office/powerpoint/2010/main">
    <mc:Choice Requires="p14">
      <p:transition spd="slow" p14:dur="2000" advTm="58"/>
    </mc:Choice>
    <mc:Fallback xmlns="">
      <p:transition spd="slow" advTm="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D0AF-0B59-7143-AEDF-7952FF75A3BF}"/>
              </a:ext>
            </a:extLst>
          </p:cNvPr>
          <p:cNvSpPr>
            <a:spLocks noGrp="1"/>
          </p:cNvSpPr>
          <p:nvPr>
            <p:ph type="title"/>
          </p:nvPr>
        </p:nvSpPr>
        <p:spPr/>
        <p:txBody>
          <a:bodyPr/>
          <a:lstStyle/>
          <a:p>
            <a:r>
              <a:rPr lang="en-US" dirty="0" err="1"/>
              <a:t>MXNet</a:t>
            </a:r>
            <a:r>
              <a:rPr lang="en-US" dirty="0"/>
              <a:t> Ecosystem </a:t>
            </a:r>
          </a:p>
        </p:txBody>
      </p:sp>
    </p:spTree>
    <p:extLst>
      <p:ext uri="{BB962C8B-B14F-4D97-AF65-F5344CB8AC3E}">
        <p14:creationId xmlns:p14="http://schemas.microsoft.com/office/powerpoint/2010/main" val="312242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Multi-language Support</a:t>
            </a:r>
          </a:p>
        </p:txBody>
      </p:sp>
      <p:sp>
        <p:nvSpPr>
          <p:cNvPr id="11" name="Rounded Rectangle 10">
            <a:extLst>
              <a:ext uri="{FF2B5EF4-FFF2-40B4-BE49-F238E27FC236}">
                <a16:creationId xmlns:a16="http://schemas.microsoft.com/office/drawing/2014/main" id="{CEA76F3C-A750-4845-935C-E81CA63F09B4}"/>
              </a:ext>
            </a:extLst>
          </p:cNvPr>
          <p:cNvSpPr/>
          <p:nvPr/>
        </p:nvSpPr>
        <p:spPr>
          <a:xfrm>
            <a:off x="3883424" y="3896703"/>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a:t>
            </a:r>
          </a:p>
        </p:txBody>
      </p:sp>
      <p:sp>
        <p:nvSpPr>
          <p:cNvPr id="12" name="Rounded Rectangle 11">
            <a:extLst>
              <a:ext uri="{FF2B5EF4-FFF2-40B4-BE49-F238E27FC236}">
                <a16:creationId xmlns:a16="http://schemas.microsoft.com/office/drawing/2014/main" id="{30B10960-E7C0-3C42-A2CE-0BCAB4384DEC}"/>
              </a:ext>
            </a:extLst>
          </p:cNvPr>
          <p:cNvSpPr/>
          <p:nvPr/>
        </p:nvSpPr>
        <p:spPr>
          <a:xfrm>
            <a:off x="6728996" y="2311879"/>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a:t>
            </a:r>
          </a:p>
        </p:txBody>
      </p:sp>
      <p:sp>
        <p:nvSpPr>
          <p:cNvPr id="13" name="Rounded Rectangle 12">
            <a:extLst>
              <a:ext uri="{FF2B5EF4-FFF2-40B4-BE49-F238E27FC236}">
                <a16:creationId xmlns:a16="http://schemas.microsoft.com/office/drawing/2014/main" id="{A73940A4-0A86-E442-94AA-1284CB3E0428}"/>
              </a:ext>
            </a:extLst>
          </p:cNvPr>
          <p:cNvSpPr/>
          <p:nvPr/>
        </p:nvSpPr>
        <p:spPr>
          <a:xfrm>
            <a:off x="673980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Clojure</a:t>
            </a:r>
          </a:p>
        </p:txBody>
      </p:sp>
      <p:sp>
        <p:nvSpPr>
          <p:cNvPr id="14" name="Rounded Rectangle 13">
            <a:extLst>
              <a:ext uri="{FF2B5EF4-FFF2-40B4-BE49-F238E27FC236}">
                <a16:creationId xmlns:a16="http://schemas.microsoft.com/office/drawing/2014/main" id="{9AF66625-AFF0-EA40-9FB9-05D08ECF752E}"/>
              </a:ext>
            </a:extLst>
          </p:cNvPr>
          <p:cNvSpPr/>
          <p:nvPr/>
        </p:nvSpPr>
        <p:spPr>
          <a:xfrm>
            <a:off x="482475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Julia</a:t>
            </a:r>
          </a:p>
        </p:txBody>
      </p:sp>
      <p:sp>
        <p:nvSpPr>
          <p:cNvPr id="15" name="Rounded Rectangle 14">
            <a:extLst>
              <a:ext uri="{FF2B5EF4-FFF2-40B4-BE49-F238E27FC236}">
                <a16:creationId xmlns:a16="http://schemas.microsoft.com/office/drawing/2014/main" id="{7090C140-155A-7F4F-A301-50B95188BEB8}"/>
              </a:ext>
            </a:extLst>
          </p:cNvPr>
          <p:cNvSpPr/>
          <p:nvPr/>
        </p:nvSpPr>
        <p:spPr>
          <a:xfrm>
            <a:off x="290970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Perl</a:t>
            </a:r>
          </a:p>
        </p:txBody>
      </p:sp>
      <p:sp>
        <p:nvSpPr>
          <p:cNvPr id="16" name="Rounded Rectangle 15">
            <a:extLst>
              <a:ext uri="{FF2B5EF4-FFF2-40B4-BE49-F238E27FC236}">
                <a16:creationId xmlns:a16="http://schemas.microsoft.com/office/drawing/2014/main" id="{3984FC55-43B0-1246-AA50-8AA998C7B928}"/>
              </a:ext>
            </a:extLst>
          </p:cNvPr>
          <p:cNvSpPr/>
          <p:nvPr/>
        </p:nvSpPr>
        <p:spPr>
          <a:xfrm>
            <a:off x="994654" y="144005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a:t>
            </a:r>
          </a:p>
        </p:txBody>
      </p:sp>
      <p:sp>
        <p:nvSpPr>
          <p:cNvPr id="17" name="Rounded Rectangle 16">
            <a:extLst>
              <a:ext uri="{FF2B5EF4-FFF2-40B4-BE49-F238E27FC236}">
                <a16:creationId xmlns:a16="http://schemas.microsoft.com/office/drawing/2014/main" id="{5691C4B5-7F04-684D-B1BF-11B2FF0FDA4B}"/>
              </a:ext>
            </a:extLst>
          </p:cNvPr>
          <p:cNvSpPr/>
          <p:nvPr/>
        </p:nvSpPr>
        <p:spPr>
          <a:xfrm>
            <a:off x="4824754" y="230773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Scala</a:t>
            </a:r>
          </a:p>
        </p:txBody>
      </p:sp>
      <p:sp>
        <p:nvSpPr>
          <p:cNvPr id="18" name="Rounded Rectangle 17">
            <a:extLst>
              <a:ext uri="{FF2B5EF4-FFF2-40B4-BE49-F238E27FC236}">
                <a16:creationId xmlns:a16="http://schemas.microsoft.com/office/drawing/2014/main" id="{6441E6E1-ECC3-1643-BAF1-77D219ED4EAD}"/>
              </a:ext>
            </a:extLst>
          </p:cNvPr>
          <p:cNvSpPr/>
          <p:nvPr/>
        </p:nvSpPr>
        <p:spPr>
          <a:xfrm>
            <a:off x="994654" y="2307735"/>
            <a:ext cx="1371600" cy="457200"/>
          </a:xfrm>
          <a:prstGeom prst="roundRect">
            <a:avLst/>
          </a:prstGeom>
          <a:solidFill>
            <a:schemeClr val="accent3"/>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Python</a:t>
            </a:r>
          </a:p>
        </p:txBody>
      </p:sp>
      <p:cxnSp>
        <p:nvCxnSpPr>
          <p:cNvPr id="19" name="Straight Connector 18">
            <a:extLst>
              <a:ext uri="{FF2B5EF4-FFF2-40B4-BE49-F238E27FC236}">
                <a16:creationId xmlns:a16="http://schemas.microsoft.com/office/drawing/2014/main" id="{A0944F47-990E-B045-A0FB-979C4D03BE9B}"/>
              </a:ext>
            </a:extLst>
          </p:cNvPr>
          <p:cNvCxnSpPr/>
          <p:nvPr/>
        </p:nvCxnSpPr>
        <p:spPr>
          <a:xfrm>
            <a:off x="511620" y="3368005"/>
            <a:ext cx="8049724" cy="0"/>
          </a:xfrm>
          <a:prstGeom prst="line">
            <a:avLst/>
          </a:prstGeom>
          <a:ln w="22225">
            <a:prstDash val="dash"/>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0E2477E-7CF9-334E-B496-17569A4E78D6}"/>
              </a:ext>
            </a:extLst>
          </p:cNvPr>
          <p:cNvSpPr txBox="1"/>
          <p:nvPr/>
        </p:nvSpPr>
        <p:spPr>
          <a:xfrm>
            <a:off x="565775" y="2978577"/>
            <a:ext cx="1205779" cy="369332"/>
          </a:xfrm>
          <a:prstGeom prst="rect">
            <a:avLst/>
          </a:prstGeom>
          <a:noFill/>
        </p:spPr>
        <p:txBody>
          <a:bodyPr wrap="none" rtlCol="0">
            <a:spAutoFit/>
          </a:bodyPr>
          <a:lstStyle/>
          <a:p>
            <a:r>
              <a:rPr lang="en-US" i="1" dirty="0">
                <a:solidFill>
                  <a:schemeClr val="tx2">
                    <a:lumMod val="25000"/>
                    <a:lumOff val="75000"/>
                  </a:schemeClr>
                </a:solidFill>
                <a:latin typeface="Amazon Ember" panose="020B0603020204020204" pitchFamily="34" charset="0"/>
                <a:ea typeface="Amazon Ember" panose="020B0603020204020204" pitchFamily="34" charset="0"/>
                <a:cs typeface="Amazon Ember" panose="020B0603020204020204" pitchFamily="34" charset="0"/>
              </a:rPr>
              <a:t>Frontend </a:t>
            </a:r>
          </a:p>
        </p:txBody>
      </p:sp>
      <p:sp>
        <p:nvSpPr>
          <p:cNvPr id="21" name="TextBox 20">
            <a:extLst>
              <a:ext uri="{FF2B5EF4-FFF2-40B4-BE49-F238E27FC236}">
                <a16:creationId xmlns:a16="http://schemas.microsoft.com/office/drawing/2014/main" id="{B5BFE2E6-43AB-A04F-9831-6FA154E14714}"/>
              </a:ext>
            </a:extLst>
          </p:cNvPr>
          <p:cNvSpPr txBox="1"/>
          <p:nvPr/>
        </p:nvSpPr>
        <p:spPr>
          <a:xfrm>
            <a:off x="565775" y="3388101"/>
            <a:ext cx="1130438" cy="369332"/>
          </a:xfrm>
          <a:prstGeom prst="rect">
            <a:avLst/>
          </a:prstGeom>
          <a:noFill/>
        </p:spPr>
        <p:txBody>
          <a:bodyPr wrap="none" rtlCol="0">
            <a:spAutoFit/>
          </a:bodyPr>
          <a:lstStyle/>
          <a:p>
            <a:r>
              <a:rPr lang="en-US" i="1" dirty="0">
                <a:solidFill>
                  <a:schemeClr val="tx2">
                    <a:lumMod val="25000"/>
                    <a:lumOff val="75000"/>
                  </a:schemeClr>
                </a:solidFill>
                <a:latin typeface="Amazon Ember" panose="020B0603020204020204" pitchFamily="34" charset="0"/>
                <a:ea typeface="Amazon Ember" panose="020B0603020204020204" pitchFamily="34" charset="0"/>
                <a:cs typeface="Amazon Ember" panose="020B0603020204020204" pitchFamily="34" charset="0"/>
              </a:rPr>
              <a:t>Backend </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1600" b="0" i="1" dirty="0"/>
              <a:t>While keeping high performance from efficient backend</a:t>
            </a:r>
          </a:p>
        </p:txBody>
      </p:sp>
      <p:sp>
        <p:nvSpPr>
          <p:cNvPr id="23" name="Rounded Rectangle 22">
            <a:extLst>
              <a:ext uri="{FF2B5EF4-FFF2-40B4-BE49-F238E27FC236}">
                <a16:creationId xmlns:a16="http://schemas.microsoft.com/office/drawing/2014/main" id="{F93995B4-8841-8947-B57F-22717922C0AF}"/>
              </a:ext>
            </a:extLst>
          </p:cNvPr>
          <p:cNvSpPr/>
          <p:nvPr/>
        </p:nvSpPr>
        <p:spPr>
          <a:xfrm>
            <a:off x="2920512" y="2307735"/>
            <a:ext cx="1371600" cy="4572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Java</a:t>
            </a:r>
          </a:p>
        </p:txBody>
      </p:sp>
    </p:spTree>
    <p:extLst>
      <p:ext uri="{BB962C8B-B14F-4D97-AF65-F5344CB8AC3E}">
        <p14:creationId xmlns:p14="http://schemas.microsoft.com/office/powerpoint/2010/main" val="3261360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sp>
        <p:nvSpPr>
          <p:cNvPr id="41" name="Oval 40">
            <a:extLst>
              <a:ext uri="{FF2B5EF4-FFF2-40B4-BE49-F238E27FC236}">
                <a16:creationId xmlns:a16="http://schemas.microsoft.com/office/drawing/2014/main" id="{4F4BFEE4-0AF7-1142-A952-BAFB5306D2A9}"/>
              </a:ext>
            </a:extLst>
          </p:cNvPr>
          <p:cNvSpPr/>
          <p:nvPr/>
        </p:nvSpPr>
        <p:spPr>
          <a:xfrm>
            <a:off x="3707708" y="1884882"/>
            <a:ext cx="1371600" cy="13716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ounded Rectangle 41">
            <a:extLst>
              <a:ext uri="{FF2B5EF4-FFF2-40B4-BE49-F238E27FC236}">
                <a16:creationId xmlns:a16="http://schemas.microsoft.com/office/drawing/2014/main" id="{1D0E1FFD-04D1-584A-AAEC-892B672578E2}"/>
              </a:ext>
            </a:extLst>
          </p:cNvPr>
          <p:cNvSpPr/>
          <p:nvPr/>
        </p:nvSpPr>
        <p:spPr>
          <a:xfrm>
            <a:off x="2920843" y="3869984"/>
            <a:ext cx="1472665" cy="77964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rPr>
              <a:t>MXBoard</a:t>
            </a:r>
            <a:endParaRPr lang="en-US" dirty="0">
              <a:solidFill>
                <a:schemeClr val="bg1"/>
              </a:solidFill>
            </a:endParaRPr>
          </a:p>
        </p:txBody>
      </p:sp>
      <p:sp>
        <p:nvSpPr>
          <p:cNvPr id="43" name="Rounded Rectangle 42">
            <a:extLst>
              <a:ext uri="{FF2B5EF4-FFF2-40B4-BE49-F238E27FC236}">
                <a16:creationId xmlns:a16="http://schemas.microsoft.com/office/drawing/2014/main" id="{EB338FA5-1964-FF4D-A9EE-2509F0B7D39A}"/>
              </a:ext>
            </a:extLst>
          </p:cNvPr>
          <p:cNvSpPr/>
          <p:nvPr/>
        </p:nvSpPr>
        <p:spPr>
          <a:xfrm>
            <a:off x="1566367" y="2866659"/>
            <a:ext cx="1472665" cy="779647"/>
          </a:xfrm>
          <a:prstGeom prst="roundRect">
            <a:avLst/>
          </a:prstGeom>
          <a:solidFill>
            <a:srgbClr val="D3F1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Model Server</a:t>
            </a:r>
          </a:p>
        </p:txBody>
      </p:sp>
      <p:sp>
        <p:nvSpPr>
          <p:cNvPr id="44" name="Rounded Rectangle 43">
            <a:extLst>
              <a:ext uri="{FF2B5EF4-FFF2-40B4-BE49-F238E27FC236}">
                <a16:creationId xmlns:a16="http://schemas.microsoft.com/office/drawing/2014/main" id="{3DF00589-B2DF-5C49-A84D-7CEB46B3C987}"/>
              </a:ext>
            </a:extLst>
          </p:cNvPr>
          <p:cNvSpPr/>
          <p:nvPr/>
        </p:nvSpPr>
        <p:spPr>
          <a:xfrm>
            <a:off x="5798780" y="2336010"/>
            <a:ext cx="1472665" cy="585563"/>
          </a:xfrm>
          <a:prstGeom prst="round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GluonCV</a:t>
            </a:r>
            <a:endParaRPr lang="en-US" dirty="0">
              <a:solidFill>
                <a:schemeClr val="tx1"/>
              </a:solidFill>
            </a:endParaRPr>
          </a:p>
        </p:txBody>
      </p:sp>
      <p:sp>
        <p:nvSpPr>
          <p:cNvPr id="45" name="Rounded Rectangle 44">
            <a:extLst>
              <a:ext uri="{FF2B5EF4-FFF2-40B4-BE49-F238E27FC236}">
                <a16:creationId xmlns:a16="http://schemas.microsoft.com/office/drawing/2014/main" id="{AB181BF7-1B34-4348-9CF3-8E5313D254F2}"/>
              </a:ext>
            </a:extLst>
          </p:cNvPr>
          <p:cNvSpPr/>
          <p:nvPr/>
        </p:nvSpPr>
        <p:spPr>
          <a:xfrm>
            <a:off x="5798779" y="3117840"/>
            <a:ext cx="1472665" cy="585563"/>
          </a:xfrm>
          <a:prstGeom prst="round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GluonNLP</a:t>
            </a:r>
            <a:endParaRPr lang="en-US" dirty="0">
              <a:solidFill>
                <a:schemeClr val="tx1"/>
              </a:solidFill>
            </a:endParaRPr>
          </a:p>
        </p:txBody>
      </p:sp>
      <p:sp>
        <p:nvSpPr>
          <p:cNvPr id="46" name="Rounded Rectangle 45">
            <a:extLst>
              <a:ext uri="{FF2B5EF4-FFF2-40B4-BE49-F238E27FC236}">
                <a16:creationId xmlns:a16="http://schemas.microsoft.com/office/drawing/2014/main" id="{2559A43A-6BD6-8E40-A990-44EF5823ADAE}"/>
              </a:ext>
            </a:extLst>
          </p:cNvPr>
          <p:cNvSpPr/>
          <p:nvPr/>
        </p:nvSpPr>
        <p:spPr>
          <a:xfrm>
            <a:off x="4478114" y="479012"/>
            <a:ext cx="1472665" cy="779647"/>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r>
              <a:rPr lang="en-US" dirty="0">
                <a:solidFill>
                  <a:schemeClr val="tx1"/>
                </a:solidFill>
              </a:rPr>
              <a:t>ONNX</a:t>
            </a:r>
          </a:p>
        </p:txBody>
      </p:sp>
      <p:sp>
        <p:nvSpPr>
          <p:cNvPr id="47" name="Rounded Rectangle 46">
            <a:extLst>
              <a:ext uri="{FF2B5EF4-FFF2-40B4-BE49-F238E27FC236}">
                <a16:creationId xmlns:a16="http://schemas.microsoft.com/office/drawing/2014/main" id="{8C32EE3D-C54C-464E-9180-D9ED343BC0C0}"/>
              </a:ext>
            </a:extLst>
          </p:cNvPr>
          <p:cNvSpPr/>
          <p:nvPr/>
        </p:nvSpPr>
        <p:spPr>
          <a:xfrm>
            <a:off x="5798781" y="1534518"/>
            <a:ext cx="1472665" cy="585563"/>
          </a:xfrm>
          <a:prstGeom prst="roundRect">
            <a:avLst/>
          </a:prstGeom>
          <a:solidFill>
            <a:srgbClr val="D3F1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Model Zoo</a:t>
            </a:r>
          </a:p>
        </p:txBody>
      </p:sp>
      <p:sp>
        <p:nvSpPr>
          <p:cNvPr id="48" name="Rounded Rectangle 47">
            <a:extLst>
              <a:ext uri="{FF2B5EF4-FFF2-40B4-BE49-F238E27FC236}">
                <a16:creationId xmlns:a16="http://schemas.microsoft.com/office/drawing/2014/main" id="{85AC0ED1-02C8-CA43-8200-DFD50D74B74F}"/>
              </a:ext>
            </a:extLst>
          </p:cNvPr>
          <p:cNvSpPr/>
          <p:nvPr/>
        </p:nvSpPr>
        <p:spPr>
          <a:xfrm>
            <a:off x="4505821" y="3868332"/>
            <a:ext cx="1472665" cy="779647"/>
          </a:xfrm>
          <a:prstGeom prst="roundRect">
            <a:avLst/>
          </a:prstGeom>
          <a:solidFill>
            <a:srgbClr val="E2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r>
              <a:rPr lang="en-US" dirty="0" err="1"/>
              <a:t>Keras</a:t>
            </a:r>
            <a:endParaRPr lang="en-US" dirty="0"/>
          </a:p>
        </p:txBody>
      </p:sp>
      <p:sp>
        <p:nvSpPr>
          <p:cNvPr id="49" name="Rounded Rectangle 48">
            <a:extLst>
              <a:ext uri="{FF2B5EF4-FFF2-40B4-BE49-F238E27FC236}">
                <a16:creationId xmlns:a16="http://schemas.microsoft.com/office/drawing/2014/main" id="{DA3BCD4A-5306-6744-B37E-525C6D870D5D}"/>
              </a:ext>
            </a:extLst>
          </p:cNvPr>
          <p:cNvSpPr/>
          <p:nvPr/>
        </p:nvSpPr>
        <p:spPr>
          <a:xfrm>
            <a:off x="1566367" y="1827300"/>
            <a:ext cx="1472665" cy="779647"/>
          </a:xfrm>
          <a:prstGeom prst="roundRect">
            <a:avLst/>
          </a:prstGeom>
          <a:solidFill>
            <a:srgbClr val="69AD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rPr>
              <a:t>TensorRT</a:t>
            </a:r>
            <a:endParaRPr lang="en-US" dirty="0">
              <a:solidFill>
                <a:schemeClr val="bg1"/>
              </a:solidFill>
            </a:endParaRPr>
          </a:p>
        </p:txBody>
      </p:sp>
      <p:sp>
        <p:nvSpPr>
          <p:cNvPr id="50" name="Rounded Rectangle 49">
            <a:extLst>
              <a:ext uri="{FF2B5EF4-FFF2-40B4-BE49-F238E27FC236}">
                <a16:creationId xmlns:a16="http://schemas.microsoft.com/office/drawing/2014/main" id="{9F455F9F-7917-214F-8030-3DBDA3953FD5}"/>
              </a:ext>
            </a:extLst>
          </p:cNvPr>
          <p:cNvSpPr/>
          <p:nvPr/>
        </p:nvSpPr>
        <p:spPr>
          <a:xfrm>
            <a:off x="2920843" y="479012"/>
            <a:ext cx="1472665" cy="779647"/>
          </a:xfrm>
          <a:prstGeom prst="roundRect">
            <a:avLst/>
          </a:prstGeom>
          <a:solidFill>
            <a:srgbClr val="C9CA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TVM</a:t>
            </a:r>
          </a:p>
        </p:txBody>
      </p:sp>
      <p:pic>
        <p:nvPicPr>
          <p:cNvPr id="51" name="Picture 50">
            <a:extLst>
              <a:ext uri="{FF2B5EF4-FFF2-40B4-BE49-F238E27FC236}">
                <a16:creationId xmlns:a16="http://schemas.microsoft.com/office/drawing/2014/main" id="{EFEF9F72-049F-C64E-9D2B-DC8A9C1BBD3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4453" y="3990039"/>
            <a:ext cx="523867" cy="536232"/>
          </a:xfrm>
          <a:prstGeom prst="rect">
            <a:avLst/>
          </a:prstGeom>
        </p:spPr>
      </p:pic>
      <p:pic>
        <p:nvPicPr>
          <p:cNvPr id="52" name="Picture 51">
            <a:extLst>
              <a:ext uri="{FF2B5EF4-FFF2-40B4-BE49-F238E27FC236}">
                <a16:creationId xmlns:a16="http://schemas.microsoft.com/office/drawing/2014/main" id="{9938F731-3602-C048-AE3D-7AC17C61B1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02593" y="659908"/>
            <a:ext cx="439323" cy="439323"/>
          </a:xfrm>
          <a:prstGeom prst="rect">
            <a:avLst/>
          </a:prstGeom>
        </p:spPr>
      </p:pic>
      <p:pic>
        <p:nvPicPr>
          <p:cNvPr id="53" name="Picture 52">
            <a:extLst>
              <a:ext uri="{FF2B5EF4-FFF2-40B4-BE49-F238E27FC236}">
                <a16:creationId xmlns:a16="http://schemas.microsoft.com/office/drawing/2014/main" id="{5B40397A-A591-0F41-A504-F4287725E6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41686" y="2360221"/>
            <a:ext cx="1303644" cy="445762"/>
          </a:xfrm>
          <a:prstGeom prst="rect">
            <a:avLst/>
          </a:prstGeom>
        </p:spPr>
      </p:pic>
    </p:spTree>
    <p:extLst>
      <p:ext uri="{BB962C8B-B14F-4D97-AF65-F5344CB8AC3E}">
        <p14:creationId xmlns:p14="http://schemas.microsoft.com/office/powerpoint/2010/main" val="263328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 - Imperative API</a:t>
            </a:r>
          </a:p>
        </p:txBody>
      </p:sp>
      <p:sp>
        <p:nvSpPr>
          <p:cNvPr id="22" name="Title 1">
            <a:extLst>
              <a:ext uri="{FF2B5EF4-FFF2-40B4-BE49-F238E27FC236}">
                <a16:creationId xmlns:a16="http://schemas.microsoft.com/office/drawing/2014/main" id="{D568AFE7-F705-134E-B62C-36F3E1BB645C}"/>
              </a:ext>
            </a:extLst>
          </p:cNvPr>
          <p:cNvSpPr txBox="1">
            <a:spLocks/>
          </p:cNvSpPr>
          <p:nvPr/>
        </p:nvSpPr>
        <p:spPr>
          <a:xfrm>
            <a:off x="492369" y="570801"/>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endParaRPr lang="en-US" sz="1600" b="0" i="1" dirty="0"/>
          </a:p>
        </p:txBody>
      </p:sp>
      <p:pic>
        <p:nvPicPr>
          <p:cNvPr id="13" name="Picture 12">
            <a:extLst>
              <a:ext uri="{FF2B5EF4-FFF2-40B4-BE49-F238E27FC236}">
                <a16:creationId xmlns:a16="http://schemas.microsoft.com/office/drawing/2014/main" id="{1047CB8A-4C59-2C45-A1D7-741692623D8A}"/>
              </a:ext>
            </a:extLst>
          </p:cNvPr>
          <p:cNvPicPr>
            <a:picLocks noChangeAspect="1"/>
          </p:cNvPicPr>
          <p:nvPr/>
        </p:nvPicPr>
        <p:blipFill rotWithShape="1">
          <a:blip r:embed="rId3" cstate="hqprint">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a:xfrm>
            <a:off x="5595216" y="2000513"/>
            <a:ext cx="1014584" cy="879511"/>
          </a:xfrm>
          <a:prstGeom prst="rect">
            <a:avLst/>
          </a:prstGeom>
        </p:spPr>
      </p:pic>
      <p:pic>
        <p:nvPicPr>
          <p:cNvPr id="14" name="Picture 13">
            <a:extLst>
              <a:ext uri="{FF2B5EF4-FFF2-40B4-BE49-F238E27FC236}">
                <a16:creationId xmlns:a16="http://schemas.microsoft.com/office/drawing/2014/main" id="{D91CB698-741C-DF4F-86B4-3D209D423474}"/>
              </a:ext>
            </a:extLst>
          </p:cNvPr>
          <p:cNvPicPr>
            <a:picLocks noChangeAspect="1"/>
          </p:cNvPicPr>
          <p:nvPr/>
        </p:nvPicPr>
        <p:blipFill rotWithShape="1">
          <a:blip r:embed="rId5" cstate="hqprint">
            <a:duotone>
              <a:schemeClr val="bg2">
                <a:shade val="45000"/>
                <a:satMod val="135000"/>
              </a:schemeClr>
              <a:prstClr val="white"/>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a:xfrm>
            <a:off x="2518402" y="2013698"/>
            <a:ext cx="957742" cy="824817"/>
          </a:xfrm>
          <a:prstGeom prst="rect">
            <a:avLst/>
          </a:prstGeom>
        </p:spPr>
      </p:pic>
      <p:pic>
        <p:nvPicPr>
          <p:cNvPr id="15" name="Picture 14">
            <a:extLst>
              <a:ext uri="{FF2B5EF4-FFF2-40B4-BE49-F238E27FC236}">
                <a16:creationId xmlns:a16="http://schemas.microsoft.com/office/drawing/2014/main" id="{7CF988E5-0413-3840-A338-EA8EFE474961}"/>
              </a:ext>
            </a:extLst>
          </p:cNvPr>
          <p:cNvPicPr>
            <a:picLocks noChangeAspect="1"/>
          </p:cNvPicPr>
          <p:nvPr/>
        </p:nvPicPr>
        <p:blipFill rotWithShape="1">
          <a:blip r:embed="rId7" cstate="hqprint">
            <a:duotone>
              <a:schemeClr val="bg2">
                <a:shade val="45000"/>
                <a:satMod val="135000"/>
              </a:schemeClr>
              <a:prstClr val="white"/>
            </a:duotone>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rcRect/>
          <a:stretch/>
        </p:blipFill>
        <p:spPr>
          <a:xfrm>
            <a:off x="3888360" y="1882338"/>
            <a:ext cx="1304267" cy="997686"/>
          </a:xfrm>
          <a:prstGeom prst="rect">
            <a:avLst/>
          </a:prstGeom>
        </p:spPr>
      </p:pic>
      <p:sp>
        <p:nvSpPr>
          <p:cNvPr id="16" name="TextBox 15">
            <a:extLst>
              <a:ext uri="{FF2B5EF4-FFF2-40B4-BE49-F238E27FC236}">
                <a16:creationId xmlns:a16="http://schemas.microsoft.com/office/drawing/2014/main" id="{8FD21BA7-E802-5244-8EEC-B127CAF6888B}"/>
              </a:ext>
            </a:extLst>
          </p:cNvPr>
          <p:cNvSpPr txBox="1"/>
          <p:nvPr/>
        </p:nvSpPr>
        <p:spPr>
          <a:xfrm>
            <a:off x="5602471" y="3175494"/>
            <a:ext cx="8627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Scalable</a:t>
            </a:r>
          </a:p>
        </p:txBody>
      </p:sp>
      <p:sp>
        <p:nvSpPr>
          <p:cNvPr id="17" name="TextBox 16">
            <a:extLst>
              <a:ext uri="{FF2B5EF4-FFF2-40B4-BE49-F238E27FC236}">
                <a16:creationId xmlns:a16="http://schemas.microsoft.com/office/drawing/2014/main" id="{0DFD09DC-9C1F-8C41-8C02-F28158EFB7E3}"/>
              </a:ext>
            </a:extLst>
          </p:cNvPr>
          <p:cNvSpPr txBox="1"/>
          <p:nvPr/>
        </p:nvSpPr>
        <p:spPr>
          <a:xfrm>
            <a:off x="2344282" y="3163918"/>
            <a:ext cx="1165704" cy="307777"/>
          </a:xfrm>
          <a:prstGeom prst="rect">
            <a:avLst/>
          </a:prstGeom>
          <a:noFill/>
        </p:spPr>
        <p:txBody>
          <a:bodyPr wrap="none" rtlCol="0">
            <a:spAutoFit/>
          </a:bodyPr>
          <a:lstStyle/>
          <a:p>
            <a:r>
              <a:rPr lang="en-US" sz="1400" dirty="0" err="1">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Debuggable</a:t>
            </a:r>
            <a:endPar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a:extLst>
              <a:ext uri="{FF2B5EF4-FFF2-40B4-BE49-F238E27FC236}">
                <a16:creationId xmlns:a16="http://schemas.microsoft.com/office/drawing/2014/main" id="{D0ED30C7-823D-3E44-9303-084DCAB32A1A}"/>
              </a:ext>
            </a:extLst>
          </p:cNvPr>
          <p:cNvSpPr txBox="1"/>
          <p:nvPr/>
        </p:nvSpPr>
        <p:spPr>
          <a:xfrm>
            <a:off x="4143215" y="3163919"/>
            <a:ext cx="809837" cy="307777"/>
          </a:xfrm>
          <a:prstGeom prst="rect">
            <a:avLst/>
          </a:prstGeom>
          <a:noFill/>
        </p:spPr>
        <p:txBody>
          <a:bodyPr wrap="none" rtlCol="0">
            <a:spAutoFit/>
          </a:bodyPr>
          <a:lstStyle/>
          <a:p>
            <a:r>
              <a:rPr lang="en-US" sz="1400" dirty="0">
                <a:solidFill>
                  <a:schemeClr val="tx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Flexible</a:t>
            </a:r>
          </a:p>
        </p:txBody>
      </p:sp>
      <p:pic>
        <p:nvPicPr>
          <p:cNvPr id="3" name="Picture 2">
            <a:extLst>
              <a:ext uri="{FF2B5EF4-FFF2-40B4-BE49-F238E27FC236}">
                <a16:creationId xmlns:a16="http://schemas.microsoft.com/office/drawing/2014/main" id="{06DE4F82-19B7-0B43-BA89-D3EECF8FE206}"/>
              </a:ext>
            </a:extLst>
          </p:cNvPr>
          <p:cNvPicPr>
            <a:picLocks noChangeAspect="1"/>
          </p:cNvPicPr>
          <p:nvPr/>
        </p:nvPicPr>
        <p:blipFill>
          <a:blip r:embed="rId9"/>
          <a:stretch>
            <a:fillRect/>
          </a:stretch>
        </p:blipFill>
        <p:spPr>
          <a:xfrm>
            <a:off x="6275532" y="4101853"/>
            <a:ext cx="2578100" cy="787400"/>
          </a:xfrm>
          <a:prstGeom prst="rect">
            <a:avLst/>
          </a:prstGeom>
        </p:spPr>
      </p:pic>
    </p:spTree>
    <p:extLst>
      <p:ext uri="{BB962C8B-B14F-4D97-AF65-F5344CB8AC3E}">
        <p14:creationId xmlns:p14="http://schemas.microsoft.com/office/powerpoint/2010/main" val="384673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29580</TotalTime>
  <Words>896</Words>
  <Application>Microsoft Macintosh PowerPoint</Application>
  <PresentationFormat>On-screen Show (16:9)</PresentationFormat>
  <Paragraphs>121</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Amazon Ember</vt:lpstr>
      <vt:lpstr>Amazon Ember Light</vt:lpstr>
      <vt:lpstr>Amazon Ember Regular</vt:lpstr>
      <vt:lpstr>Arial</vt:lpstr>
      <vt:lpstr>Calibri</vt:lpstr>
      <vt:lpstr>Lucida Console</vt:lpstr>
      <vt:lpstr>DeckTemplate-AWS</vt:lpstr>
      <vt:lpstr>PowerPoint Presentation</vt:lpstr>
      <vt:lpstr>Why you should care about the DL Framework</vt:lpstr>
      <vt:lpstr>MXNet Overview</vt:lpstr>
      <vt:lpstr>Why MXNet</vt:lpstr>
      <vt:lpstr>PowerPoint Presentation</vt:lpstr>
      <vt:lpstr>MXNet Ecosystem </vt:lpstr>
      <vt:lpstr>Multi-language Support</vt:lpstr>
      <vt:lpstr>Ecosystem</vt:lpstr>
      <vt:lpstr>Ecosystem - Imperative API</vt:lpstr>
      <vt:lpstr>Imperative versus Symbolic</vt:lpstr>
      <vt:lpstr>Hybrid programming</vt:lpstr>
      <vt:lpstr>Distributed Training</vt:lpstr>
      <vt:lpstr>Distributed 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374</cp:revision>
  <cp:lastPrinted>2018-12-07T17:02:32Z</cp:lastPrinted>
  <dcterms:created xsi:type="dcterms:W3CDTF">2016-06-17T18:22:10Z</dcterms:created>
  <dcterms:modified xsi:type="dcterms:W3CDTF">2019-10-25T18:11:29Z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